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Open: a public-sector data-centre refresh is a large, multi-year commitment under public scrutiny. Interact puts measured, independent evidence under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ways to engage. Verify: self-serve tooling to model options. Advisory: senior partnership on the decisions that carry the most weight. Same dataset behind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challenges a public-sector IT buyer knows well. These are the risks measured evidence removes.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problem answered by measured evidence. Same five, now with the outcome Interact delivers.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ODC-Noord, the Dutch national data centre, cut energy and carbon 21% while increasing capacity. Director quote alongside.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bring us the decision you're weighing and we'll tell you what the data says.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12573000" y="5846341"/>
            <a:ext cx="4953000" cy="126890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800100"/>
            <a:ext cx="2290018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04900" y="1295400"/>
            <a:ext cx="281271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THE PUBLIC SECTOR</a:t>
            </a:r>
            <a:endParaRPr lang="en-US" sz="1125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958" y="800100"/>
            <a:ext cx="1109142" cy="9906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104900" y="2878782"/>
            <a:ext cx="125730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GOVERNMENTS · AGENCIES · PUBLIC BODIES</a:t>
            </a:r>
            <a:endParaRPr lang="en-US" sz="1125" dirty="0"/>
          </a:p>
        </p:txBody>
      </p:sp>
      <p:sp>
        <p:nvSpPr>
          <p:cNvPr id="7" name="Text 2"/>
          <p:cNvSpPr/>
          <p:nvPr/>
        </p:nvSpPr>
        <p:spPr>
          <a:xfrm>
            <a:off x="1104900" y="3335982"/>
            <a:ext cx="11772900" cy="20862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351"/>
              </a:lnSpc>
              <a:buNone/>
            </a:pPr>
            <a:r>
              <a:rPr lang="en-US" sz="8400" b="1" spc="-21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Make public money </a:t>
            </a:r>
            <a:pPr algn="l" indent="0" marL="0">
              <a:lnSpc>
                <a:spcPct val="79351"/>
              </a:lnSpc>
              <a:buNone/>
            </a:pPr>
            <a:r>
              <a:rPr lang="en-US" sz="8400" b="1" u="heavy" spc="-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 further.</a:t>
            </a:r>
            <a:endParaRPr lang="en-US" sz="8400" dirty="0"/>
          </a:p>
        </p:txBody>
      </p:sp>
      <p:sp>
        <p:nvSpPr>
          <p:cNvPr id="8" name="Text 3"/>
          <p:cNvSpPr/>
          <p:nvPr/>
        </p:nvSpPr>
        <p:spPr>
          <a:xfrm>
            <a:off x="1104900" y="5708005"/>
            <a:ext cx="8044815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Measured, independent evidence under every provisioning decision, so the recommendation holds up to the framework that signed it, the audit that follows, and the public it serves.</a:t>
            </a:r>
            <a:endParaRPr lang="en-US" sz="2025" dirty="0"/>
          </a:p>
        </p:txBody>
      </p:sp>
      <p:sp>
        <p:nvSpPr>
          <p:cNvPr id="9" name="Shape 4"/>
          <p:cNvSpPr/>
          <p:nvPr/>
        </p:nvSpPr>
        <p:spPr>
          <a:xfrm>
            <a:off x="1104900" y="7953375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0" name="Text 5"/>
          <p:cNvSpPr/>
          <p:nvPr/>
        </p:nvSpPr>
        <p:spPr>
          <a:xfrm>
            <a:off x="1104900" y="9267825"/>
            <a:ext cx="67770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spc="29" kern="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 of benchmarks · 500+ data centres · 9 years of research</a:t>
            </a:r>
            <a:endParaRPr lang="en-US" sz="1425" dirty="0"/>
          </a:p>
        </p:txBody>
      </p:sp>
      <p:sp>
        <p:nvSpPr>
          <p:cNvPr id="11" name="Text 6"/>
          <p:cNvSpPr/>
          <p:nvPr/>
        </p:nvSpPr>
        <p:spPr>
          <a:xfrm>
            <a:off x="15207355" y="8248650"/>
            <a:ext cx="1975745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540"/>
              </a:lnSpc>
              <a:buNone/>
            </a:pPr>
            <a:r>
              <a:rPr lang="en-US" sz="5850" b="1" spc="-1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5850" dirty="0"/>
          </a:p>
        </p:txBody>
      </p:sp>
      <p:sp>
        <p:nvSpPr>
          <p:cNvPr id="12" name="Text 7"/>
          <p:cNvSpPr/>
          <p:nvPr/>
        </p:nvSpPr>
        <p:spPr>
          <a:xfrm>
            <a:off x="15310768" y="9067800"/>
            <a:ext cx="1872332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35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and energy, no new risk.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99184" y="852488"/>
            <a:ext cx="1852307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TWO WAYS IN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paths.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route.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933328"/>
            <a:ext cx="7867650" cy="4635698"/>
          </a:xfrm>
          <a:prstGeom prst="roundRect">
            <a:avLst>
              <a:gd name="adj" fmla="val 2877"/>
            </a:avLst>
          </a:prstGeom>
          <a:solidFill>
            <a:srgbClr val="EAE8E0"/>
          </a:solidFill>
          <a:ln/>
        </p:spPr>
      </p:sp>
      <p:sp>
        <p:nvSpPr>
          <p:cNvPr id="6" name="Text 3"/>
          <p:cNvSpPr/>
          <p:nvPr/>
        </p:nvSpPr>
        <p:spPr>
          <a:xfrm>
            <a:off x="1543050" y="335242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SELF-SERVE SOFTWARE &amp; TOOLING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704853"/>
            <a:ext cx="649337" cy="4953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82887" y="3733428"/>
            <a:ext cx="3286006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</a:t>
            </a:r>
            <a:endParaRPr lang="en-US" sz="3450" dirty="0"/>
          </a:p>
        </p:txBody>
      </p:sp>
      <p:sp>
        <p:nvSpPr>
          <p:cNvPr id="9" name="Text 5"/>
          <p:cNvSpPr/>
          <p:nvPr/>
        </p:nvSpPr>
        <p:spPr>
          <a:xfrm>
            <a:off x="1543050" y="433350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&amp; change better.”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543050" y="489547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1804913" y="4895478"/>
            <a:ext cx="6425818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 your estate and model the options on the table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1543050" y="537931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1804913" y="5379318"/>
            <a:ext cx="5122106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 cost, power &amp; footprint before you commit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1543050" y="586315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1804913" y="5863158"/>
            <a:ext cx="4661423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decision-ready recommendation in days</a:t>
            </a:r>
            <a:endParaRPr lang="en-US" sz="1650" dirty="0"/>
          </a:p>
        </p:txBody>
      </p:sp>
      <p:sp>
        <p:nvSpPr>
          <p:cNvPr id="16" name="Shape 12"/>
          <p:cNvSpPr/>
          <p:nvPr/>
        </p:nvSpPr>
        <p:spPr>
          <a:xfrm>
            <a:off x="1543050" y="6423199"/>
            <a:ext cx="6991350" cy="9525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17" name="Text 13"/>
          <p:cNvSpPr/>
          <p:nvPr/>
        </p:nvSpPr>
        <p:spPr>
          <a:xfrm>
            <a:off x="1543050" y="662322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payback inside the </a:t>
            </a:r>
            <a:pPr algn="l" indent="0" marL="0">
              <a:buNone/>
            </a:pPr>
            <a:r>
              <a:rPr lang="en-US" sz="150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quarter</a:t>
            </a:r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9315450" y="2933328"/>
            <a:ext cx="7867650" cy="4635698"/>
          </a:xfrm>
          <a:prstGeom prst="roundRect">
            <a:avLst>
              <a:gd name="adj" fmla="val 2877"/>
            </a:avLst>
          </a:prstGeom>
          <a:solidFill>
            <a:srgbClr val="14362B"/>
          </a:solidFill>
          <a:ln/>
        </p:spPr>
      </p:sp>
      <p:sp>
        <p:nvSpPr>
          <p:cNvPr id="19" name="Text 15"/>
          <p:cNvSpPr/>
          <p:nvPr/>
        </p:nvSpPr>
        <p:spPr>
          <a:xfrm>
            <a:off x="9753600" y="335242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STRATEGIC PARTNERSHIP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753600" y="3704853"/>
            <a:ext cx="678135" cy="495300"/>
          </a:xfrm>
          <a:prstGeom prst="roundRect">
            <a:avLst>
              <a:gd name="adj" fmla="val 19231"/>
            </a:avLst>
          </a:prstGeom>
          <a:solidFill>
            <a:srgbClr val="F4F2EC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0" y="3781053"/>
            <a:ext cx="449535" cy="34290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0622235" y="3733428"/>
            <a:ext cx="398627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Advisory</a:t>
            </a:r>
            <a:endParaRPr lang="en-US" sz="3450" dirty="0"/>
          </a:p>
        </p:txBody>
      </p:sp>
      <p:sp>
        <p:nvSpPr>
          <p:cNvPr id="23" name="Text 18"/>
          <p:cNvSpPr/>
          <p:nvPr/>
        </p:nvSpPr>
        <p:spPr>
          <a:xfrm>
            <a:off x="9753600" y="433350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well, every time.”</a:t>
            </a:r>
            <a:endParaRPr lang="en-US" sz="1650" dirty="0"/>
          </a:p>
        </p:txBody>
      </p:sp>
      <p:sp>
        <p:nvSpPr>
          <p:cNvPr id="24" name="Text 19"/>
          <p:cNvSpPr/>
          <p:nvPr/>
        </p:nvSpPr>
        <p:spPr>
          <a:xfrm>
            <a:off x="9753600" y="489547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5" name="Text 20"/>
          <p:cNvSpPr/>
          <p:nvPr/>
        </p:nvSpPr>
        <p:spPr>
          <a:xfrm>
            <a:off x="10015463" y="4895478"/>
            <a:ext cx="4880960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senior counterpart who knows your estate</a:t>
            </a:r>
            <a:endParaRPr lang="en-US" sz="1650" dirty="0"/>
          </a:p>
        </p:txBody>
      </p:sp>
      <p:sp>
        <p:nvSpPr>
          <p:cNvPr id="26" name="Text 21"/>
          <p:cNvSpPr/>
          <p:nvPr/>
        </p:nvSpPr>
        <p:spPr>
          <a:xfrm>
            <a:off x="9753600" y="537931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10015463" y="5379318"/>
            <a:ext cx="6931372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Procurement, technical and policy leads aligned on one set of numbers</a:t>
            </a:r>
            <a:endParaRPr lang="en-US" sz="1650" dirty="0"/>
          </a:p>
        </p:txBody>
      </p:sp>
      <p:sp>
        <p:nvSpPr>
          <p:cNvPr id="28" name="Text 23"/>
          <p:cNvSpPr/>
          <p:nvPr/>
        </p:nvSpPr>
        <p:spPr>
          <a:xfrm>
            <a:off x="9753600" y="6156499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9" name="Text 24"/>
          <p:cNvSpPr/>
          <p:nvPr/>
        </p:nvSpPr>
        <p:spPr>
          <a:xfrm>
            <a:off x="10015463" y="6156499"/>
            <a:ext cx="6540088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senior engagement we run on the decisions that carry the most weight</a:t>
            </a:r>
            <a:endParaRPr lang="en-US" sz="1650" dirty="0"/>
          </a:p>
        </p:txBody>
      </p:sp>
      <p:sp>
        <p:nvSpPr>
          <p:cNvPr id="30" name="Shape 25"/>
          <p:cNvSpPr/>
          <p:nvPr/>
        </p:nvSpPr>
        <p:spPr>
          <a:xfrm>
            <a:off x="9753600" y="6716539"/>
            <a:ext cx="699135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31" name="Text 26"/>
          <p:cNvSpPr/>
          <p:nvPr/>
        </p:nvSpPr>
        <p:spPr>
          <a:xfrm>
            <a:off x="9753600" y="691656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the question is rarely the measurement, but what to do with it.</a:t>
            </a:r>
            <a:endParaRPr lang="en-US" sz="1500" dirty="0"/>
          </a:p>
        </p:txBody>
      </p:sp>
      <p:sp>
        <p:nvSpPr>
          <p:cNvPr id="32" name="Shape 27"/>
          <p:cNvSpPr/>
          <p:nvPr/>
        </p:nvSpPr>
        <p:spPr>
          <a:xfrm>
            <a:off x="1104900" y="8679210"/>
            <a:ext cx="47625" cy="807690"/>
          </a:xfrm>
          <a:prstGeom prst="rect">
            <a:avLst/>
          </a:prstGeom>
          <a:solidFill>
            <a:srgbClr val="00A676"/>
          </a:solidFill>
          <a:ln/>
        </p:spPr>
      </p:sp>
      <p:sp>
        <p:nvSpPr>
          <p:cNvPr id="33" name="Text 28"/>
          <p:cNvSpPr/>
          <p:nvPr/>
        </p:nvSpPr>
        <p:spPr>
          <a:xfrm>
            <a:off x="1419225" y="8736360"/>
            <a:ext cx="16246221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evidences the decision in front of you. Advisory makes it a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strategic, programmatic cost optimisation, run continuously across the group with simulation.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323269" y="852488"/>
            <a:ext cx="204581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THE PROBLEMS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6560546" cy="1531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decisions the public sector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can't afford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guess.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3446115"/>
            <a:ext cx="2986980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04900" y="3741390"/>
            <a:ext cx="328567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1104900" y="4150965"/>
            <a:ext cx="3076590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Multi-year commitments on vendor projections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104900" y="5218509"/>
            <a:ext cx="307659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money committed on sizing no one has independently measured.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377630" y="3446115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377630" y="3741390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25" dirty="0"/>
          </a:p>
        </p:txBody>
      </p:sp>
      <p:sp>
        <p:nvSpPr>
          <p:cNvPr id="11" name="Text 8"/>
          <p:cNvSpPr/>
          <p:nvPr/>
        </p:nvSpPr>
        <p:spPr>
          <a:xfrm>
            <a:off x="4377630" y="4150965"/>
            <a:ext cx="3076667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that stands up to scrutiny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4377630" y="5218509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independent trail behind framework compliance and public accountability.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650435" y="3446115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7650435" y="3741390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25" dirty="0"/>
          </a:p>
        </p:txBody>
      </p:sp>
      <p:sp>
        <p:nvSpPr>
          <p:cNvPr id="15" name="Text 12"/>
          <p:cNvSpPr/>
          <p:nvPr/>
        </p:nvSpPr>
        <p:spPr>
          <a:xfrm>
            <a:off x="7650435" y="4150965"/>
            <a:ext cx="3076667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Sovereign resilience, unproven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7650435" y="5218509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public services depend on, sized on projection not measurement.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10923240" y="3446115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923240" y="3741390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25" dirty="0"/>
          </a:p>
        </p:txBody>
      </p:sp>
      <p:sp>
        <p:nvSpPr>
          <p:cNvPr id="19" name="Text 16"/>
          <p:cNvSpPr/>
          <p:nvPr/>
        </p:nvSpPr>
        <p:spPr>
          <a:xfrm>
            <a:off x="10923240" y="4150965"/>
            <a:ext cx="3076667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Sustainability targets without measured evidence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10923240" y="5218509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Carbon and circular-economy commitments with no measured proof.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14196045" y="3446115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4196045" y="3741390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25" dirty="0"/>
          </a:p>
        </p:txBody>
      </p:sp>
      <p:sp>
        <p:nvSpPr>
          <p:cNvPr id="23" name="Text 20"/>
          <p:cNvSpPr/>
          <p:nvPr/>
        </p:nvSpPr>
        <p:spPr>
          <a:xfrm>
            <a:off x="14196045" y="4150965"/>
            <a:ext cx="3076667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Backing the technical call to others</a:t>
            </a:r>
            <a:endParaRPr lang="en-US" sz="2100" dirty="0"/>
          </a:p>
        </p:txBody>
      </p:sp>
      <p:sp>
        <p:nvSpPr>
          <p:cNvPr id="24" name="Text 21"/>
          <p:cNvSpPr/>
          <p:nvPr/>
        </p:nvSpPr>
        <p:spPr>
          <a:xfrm>
            <a:off x="14196045" y="5218509"/>
            <a:ext cx="3076667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give engineers the measured backing to make the call with confidence, and defend it to those who sign off.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885950" cy="2667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672146" y="847725"/>
            <a:ext cx="2762049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HOW WE SOLVE THEM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09700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same five,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answered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780333"/>
            <a:ext cx="16078200" cy="9525"/>
          </a:xfrm>
          <a:prstGeom prst="rect">
            <a:avLst/>
          </a:prstGeom>
          <a:solidFill>
            <a:srgbClr val="F4F2EC">
              <a:alpha val="2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885950" y="2499345"/>
            <a:ext cx="6332994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CHALLENGE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7986117" y="2499345"/>
            <a:ext cx="7434441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WE SOLVE IT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14878050" y="2499345"/>
            <a:ext cx="2305050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975" b="1" spc="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OUTCOME</a:t>
            </a:r>
            <a:endParaRPr lang="en-US" sz="975" dirty="0"/>
          </a:p>
        </p:txBody>
      </p:sp>
      <p:sp>
        <p:nvSpPr>
          <p:cNvPr id="9" name="Shape 6"/>
          <p:cNvSpPr/>
          <p:nvPr/>
        </p:nvSpPr>
        <p:spPr>
          <a:xfrm>
            <a:off x="1104900" y="3899520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04900" y="3216101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1885950" y="2980358"/>
            <a:ext cx="5929985" cy="766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Multi-year commitments on vendor projections</a:t>
            </a:r>
            <a:endParaRPr lang="en-US" sz="1575" dirty="0"/>
          </a:p>
        </p:txBody>
      </p:sp>
      <p:sp>
        <p:nvSpPr>
          <p:cNvPr id="12" name="Text 9"/>
          <p:cNvSpPr/>
          <p:nvPr/>
        </p:nvSpPr>
        <p:spPr>
          <a:xfrm>
            <a:off x="7986117" y="3082751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right configuration, proven against measured performance before you buy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4878050" y="3049414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</a:t>
            </a:r>
            <a:endParaRPr lang="en-US" sz="2850" dirty="0"/>
          </a:p>
        </p:txBody>
      </p:sp>
      <p:sp>
        <p:nvSpPr>
          <p:cNvPr id="14" name="Text 11"/>
          <p:cNvSpPr/>
          <p:nvPr/>
        </p:nvSpPr>
        <p:spPr>
          <a:xfrm>
            <a:off x="14878050" y="3468514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benchmarks behind it</a:t>
            </a:r>
            <a:endParaRPr lang="en-US" sz="1125" dirty="0"/>
          </a:p>
        </p:txBody>
      </p:sp>
      <p:sp>
        <p:nvSpPr>
          <p:cNvPr id="15" name="Shape 12"/>
          <p:cNvSpPr/>
          <p:nvPr/>
        </p:nvSpPr>
        <p:spPr>
          <a:xfrm>
            <a:off x="1104900" y="4880595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104900" y="4266233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1885950" y="4273376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that stands up to scrutiny</a:t>
            </a:r>
            <a:endParaRPr lang="en-US" sz="1575" dirty="0"/>
          </a:p>
        </p:txBody>
      </p:sp>
      <p:sp>
        <p:nvSpPr>
          <p:cNvPr id="18" name="Text 15"/>
          <p:cNvSpPr/>
          <p:nvPr/>
        </p:nvSpPr>
        <p:spPr>
          <a:xfrm>
            <a:off x="7986117" y="4132883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clear evidence trail behind framework compliance and public accountability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14878050" y="4099545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100%</a:t>
            </a:r>
            <a:endParaRPr lang="en-US" sz="2850" dirty="0"/>
          </a:p>
        </p:txBody>
      </p:sp>
      <p:sp>
        <p:nvSpPr>
          <p:cNvPr id="20" name="Text 17"/>
          <p:cNvSpPr/>
          <p:nvPr/>
        </p:nvSpPr>
        <p:spPr>
          <a:xfrm>
            <a:off x="14878050" y="4518645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traceable to measured data</a:t>
            </a:r>
            <a:endParaRPr lang="en-US" sz="1125" dirty="0"/>
          </a:p>
        </p:txBody>
      </p:sp>
      <p:sp>
        <p:nvSpPr>
          <p:cNvPr id="21" name="Shape 18"/>
          <p:cNvSpPr/>
          <p:nvPr/>
        </p:nvSpPr>
        <p:spPr>
          <a:xfrm>
            <a:off x="1104900" y="5999783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104900" y="5316364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1885950" y="5080620"/>
            <a:ext cx="5929985" cy="766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Sovereign resilience, unproven</a:t>
            </a:r>
            <a:endParaRPr lang="en-US" sz="1575" dirty="0"/>
          </a:p>
        </p:txBody>
      </p:sp>
      <p:sp>
        <p:nvSpPr>
          <p:cNvPr id="24" name="Text 21"/>
          <p:cNvSpPr/>
          <p:nvPr/>
        </p:nvSpPr>
        <p:spPr>
          <a:xfrm>
            <a:off x="7986117" y="5183014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proven before you commit, across data centres, colocation and cloud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14878050" y="5149676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</a:t>
            </a:r>
            <a:endParaRPr lang="en-US" sz="2850" dirty="0"/>
          </a:p>
        </p:txBody>
      </p:sp>
      <p:sp>
        <p:nvSpPr>
          <p:cNvPr id="26" name="Text 23"/>
          <p:cNvSpPr/>
          <p:nvPr/>
        </p:nvSpPr>
        <p:spPr>
          <a:xfrm>
            <a:off x="14878050" y="5568776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at ODC-N</a:t>
            </a:r>
            <a:endParaRPr lang="en-US" sz="1125" dirty="0"/>
          </a:p>
        </p:txBody>
      </p:sp>
      <p:sp>
        <p:nvSpPr>
          <p:cNvPr id="27" name="Shape 24"/>
          <p:cNvSpPr/>
          <p:nvPr/>
        </p:nvSpPr>
        <p:spPr>
          <a:xfrm>
            <a:off x="1104900" y="7118970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1104900" y="6435551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650" dirty="0"/>
          </a:p>
        </p:txBody>
      </p:sp>
      <p:sp>
        <p:nvSpPr>
          <p:cNvPr id="29" name="Text 26"/>
          <p:cNvSpPr/>
          <p:nvPr/>
        </p:nvSpPr>
        <p:spPr>
          <a:xfrm>
            <a:off x="1885950" y="6199808"/>
            <a:ext cx="5929985" cy="766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Sustainability targets without measured evidence</a:t>
            </a:r>
            <a:endParaRPr lang="en-US" sz="1575" dirty="0"/>
          </a:p>
        </p:txBody>
      </p:sp>
      <p:sp>
        <p:nvSpPr>
          <p:cNvPr id="30" name="Text 27"/>
          <p:cNvSpPr/>
          <p:nvPr/>
        </p:nvSpPr>
        <p:spPr>
          <a:xfrm>
            <a:off x="7986117" y="6302201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Measured carbon and circular-economy evidence mapped to your commitments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14878050" y="6268864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2850" dirty="0"/>
          </a:p>
        </p:txBody>
      </p:sp>
      <p:sp>
        <p:nvSpPr>
          <p:cNvPr id="32" name="Text 29"/>
          <p:cNvSpPr/>
          <p:nvPr/>
        </p:nvSpPr>
        <p:spPr>
          <a:xfrm>
            <a:off x="14878050" y="6687964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&amp; energy</a:t>
            </a:r>
            <a:endParaRPr lang="en-US" sz="1125" dirty="0"/>
          </a:p>
        </p:txBody>
      </p:sp>
      <p:sp>
        <p:nvSpPr>
          <p:cNvPr id="33" name="Text 30"/>
          <p:cNvSpPr/>
          <p:nvPr/>
        </p:nvSpPr>
        <p:spPr>
          <a:xfrm>
            <a:off x="1104900" y="7554739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650" dirty="0"/>
          </a:p>
        </p:txBody>
      </p:sp>
      <p:sp>
        <p:nvSpPr>
          <p:cNvPr id="34" name="Text 31"/>
          <p:cNvSpPr/>
          <p:nvPr/>
        </p:nvSpPr>
        <p:spPr>
          <a:xfrm>
            <a:off x="1885950" y="7318995"/>
            <a:ext cx="5929985" cy="766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Backing the technical call to others</a:t>
            </a:r>
            <a:endParaRPr lang="en-US" sz="1575" dirty="0"/>
          </a:p>
        </p:txBody>
      </p:sp>
      <p:sp>
        <p:nvSpPr>
          <p:cNvPr id="35" name="Text 32"/>
          <p:cNvSpPr/>
          <p:nvPr/>
        </p:nvSpPr>
        <p:spPr>
          <a:xfrm>
            <a:off x="7986117" y="7421389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Independent measurement that backs your recommendation to procurement, finance and policy</a:t>
            </a:r>
            <a:endParaRPr lang="en-US" sz="1650" dirty="0"/>
          </a:p>
        </p:txBody>
      </p:sp>
      <p:sp>
        <p:nvSpPr>
          <p:cNvPr id="36" name="Text 33"/>
          <p:cNvSpPr/>
          <p:nvPr/>
        </p:nvSpPr>
        <p:spPr>
          <a:xfrm>
            <a:off x="14878050" y="7388051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</a:t>
            </a:r>
            <a:endParaRPr lang="en-US" sz="2850" dirty="0"/>
          </a:p>
        </p:txBody>
      </p:sp>
      <p:sp>
        <p:nvSpPr>
          <p:cNvPr id="37" name="Text 34"/>
          <p:cNvSpPr/>
          <p:nvPr/>
        </p:nvSpPr>
        <p:spPr>
          <a:xfrm>
            <a:off x="14878050" y="7807151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evidenced view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172855" y="852488"/>
            <a:ext cx="108644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PROOF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4021336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THEIR WORDS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04900" y="4430911"/>
            <a:ext cx="7843695" cy="16442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427"/>
              </a:lnSpc>
              <a:buNone/>
            </a:pPr>
            <a:r>
              <a:rPr lang="en-US" sz="2325" b="1" spc="-23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“Interact helps us improve our decision-making in IT procurement, providing highly accurate </a:t>
            </a:r>
            <a:pPr algn="l" indent="0" marL="0">
              <a:lnSpc>
                <a:spcPct val="112427"/>
              </a:lnSpc>
              <a:buNone/>
            </a:pPr>
            <a:r>
              <a:rPr lang="en-US" sz="2325" b="1" spc="-2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north-star measurements </a:t>
            </a:r>
            <a:pPr algn="l" indent="0" marL="0">
              <a:lnSpc>
                <a:spcPct val="112427"/>
              </a:lnSpc>
              <a:buNone/>
            </a:pPr>
            <a:r>
              <a:rPr lang="en-US" sz="2325" b="1" spc="-23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that enable our teams to deliver better value for our customers.”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1104900" y="6322814"/>
            <a:ext cx="8376761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Jaap Jansma, Director, ODC-N</a:t>
            </a:r>
            <a:endParaRPr lang="en-US" sz="1425" dirty="0"/>
          </a:p>
        </p:txBody>
      </p:sp>
      <p:sp>
        <p:nvSpPr>
          <p:cNvPr id="7" name="Shape 4"/>
          <p:cNvSpPr/>
          <p:nvPr/>
        </p:nvSpPr>
        <p:spPr>
          <a:xfrm>
            <a:off x="9139238" y="3288655"/>
            <a:ext cx="9525" cy="3985915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567863" y="3288655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ODC-NOORD · DUTCH GOVERNMENT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9567863" y="3602980"/>
            <a:ext cx="8376761" cy="4655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679"/>
              </a:lnSpc>
              <a:buNone/>
            </a:pPr>
            <a:r>
              <a:rPr lang="en-US" sz="3300" b="1" spc="-66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IT performance.</a:t>
            </a:r>
            <a:endParaRPr lang="en-US" sz="3300" dirty="0"/>
          </a:p>
        </p:txBody>
      </p:sp>
      <p:sp>
        <p:nvSpPr>
          <p:cNvPr id="10" name="Text 7"/>
          <p:cNvSpPr/>
          <p:nvPr/>
        </p:nvSpPr>
        <p:spPr>
          <a:xfrm>
            <a:off x="9567863" y="4239964"/>
            <a:ext cx="7843695" cy="1238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529"/>
              </a:lnSpc>
              <a:buNone/>
            </a:pPr>
            <a:r>
              <a:rPr lang="en-US" sz="1575" dirty="0">
                <a:solidFill>
                  <a:srgbClr val="1D1D1B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ODC-N, the national data centre hosting the Dutch government, needed evidence that change would benefit the organisation. The recommended configurations cut energy and carbon 21% while increasing capacity and reducing footprint.</a:t>
            </a:r>
            <a:endParaRPr lang="en-US" sz="1575" dirty="0"/>
          </a:p>
        </p:txBody>
      </p:sp>
      <p:sp>
        <p:nvSpPr>
          <p:cNvPr id="11" name="Shape 8"/>
          <p:cNvSpPr/>
          <p:nvPr/>
        </p:nvSpPr>
        <p:spPr>
          <a:xfrm>
            <a:off x="9567863" y="5763964"/>
            <a:ext cx="2436763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2" name="Text 9"/>
          <p:cNvSpPr/>
          <p:nvPr/>
        </p:nvSpPr>
        <p:spPr>
          <a:xfrm>
            <a:off x="9796463" y="6011614"/>
            <a:ext cx="2177519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21%</a:t>
            </a:r>
            <a:endParaRPr lang="en-US" sz="3600" dirty="0"/>
          </a:p>
        </p:txBody>
      </p:sp>
      <p:sp>
        <p:nvSpPr>
          <p:cNvPr id="13" name="Text 10"/>
          <p:cNvSpPr/>
          <p:nvPr/>
        </p:nvSpPr>
        <p:spPr>
          <a:xfrm>
            <a:off x="9796463" y="6564064"/>
            <a:ext cx="2055763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 &amp; carbon reduction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12157025" y="5763964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5" name="Text 12"/>
          <p:cNvSpPr/>
          <p:nvPr/>
        </p:nvSpPr>
        <p:spPr>
          <a:xfrm>
            <a:off x="12385625" y="6011614"/>
            <a:ext cx="217760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12385625" y="6564064"/>
            <a:ext cx="2055837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platform capacity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14746263" y="5763964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8" name="Text 15"/>
          <p:cNvSpPr/>
          <p:nvPr/>
        </p:nvSpPr>
        <p:spPr>
          <a:xfrm>
            <a:off x="14974863" y="6011614"/>
            <a:ext cx="217760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↓</a:t>
            </a:r>
            <a:endParaRPr lang="en-US" sz="3600" dirty="0"/>
          </a:p>
        </p:txBody>
      </p:sp>
      <p:sp>
        <p:nvSpPr>
          <p:cNvPr id="19" name="Text 16"/>
          <p:cNvSpPr/>
          <p:nvPr/>
        </p:nvSpPr>
        <p:spPr>
          <a:xfrm>
            <a:off x="14974863" y="6564064"/>
            <a:ext cx="2055837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physical footprint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12534900" y="5310336"/>
            <a:ext cx="4572000" cy="11712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04900" y="800100"/>
            <a:ext cx="152619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STARTED</a:t>
            </a:r>
            <a:endParaRPr lang="en-US" sz="1125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15689535" y="800100"/>
            <a:ext cx="1493565" cy="7429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04900" y="2892400"/>
            <a:ext cx="13735050" cy="1939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238"/>
              </a:lnSpc>
              <a:buNone/>
            </a:pPr>
            <a:r>
              <a:rPr lang="en-US" sz="7800" b="1" spc="-19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Make it a decision you can </a:t>
            </a:r>
            <a:pPr algn="l" indent="0" marL="0">
              <a:lnSpc>
                <a:spcPct val="79238"/>
              </a:lnSpc>
              <a:buNone/>
            </a:pPr>
            <a:r>
              <a:rPr lang="en-US" sz="7800" b="1" u="heavy" spc="-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defend.</a:t>
            </a:r>
            <a:endParaRPr lang="en-US" sz="7800" dirty="0"/>
          </a:p>
        </p:txBody>
      </p:sp>
      <p:sp>
        <p:nvSpPr>
          <p:cNvPr id="6" name="Text 2"/>
          <p:cNvSpPr/>
          <p:nvPr/>
        </p:nvSpPr>
        <p:spPr>
          <a:xfrm>
            <a:off x="1104900" y="5118125"/>
            <a:ext cx="9025890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Refreshing a public-sector data centre? Bring us the decision you are weighing. We will tell you what the data says, and give you evidence you can put on the record.</a:t>
            </a:r>
            <a:endParaRPr lang="en-US" sz="2025" dirty="0"/>
          </a:p>
        </p:txBody>
      </p:sp>
      <p:sp>
        <p:nvSpPr>
          <p:cNvPr id="7" name="Shape 3"/>
          <p:cNvSpPr/>
          <p:nvPr/>
        </p:nvSpPr>
        <p:spPr>
          <a:xfrm>
            <a:off x="1104900" y="6732612"/>
            <a:ext cx="2274243" cy="719138"/>
          </a:xfrm>
          <a:prstGeom prst="roundRect">
            <a:avLst>
              <a:gd name="adj" fmla="val 50000"/>
            </a:avLst>
          </a:prstGeom>
          <a:solidFill>
            <a:srgbClr val="00A676"/>
          </a:solidFill>
          <a:ln/>
        </p:spPr>
      </p:sp>
      <p:sp>
        <p:nvSpPr>
          <p:cNvPr id="8" name="Text 4"/>
          <p:cNvSpPr/>
          <p:nvPr/>
        </p:nvSpPr>
        <p:spPr>
          <a:xfrm>
            <a:off x="1524000" y="6942162"/>
            <a:ext cx="151224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-19" kern="0" dirty="0">
                <a:solidFill>
                  <a:srgbClr val="0D24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Let's Talk →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3722043" y="6951687"/>
            <a:ext cx="2857738" cy="319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2EC">
                    <a:alpha val="8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interactdc.com/contact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1104900" y="8801100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1104900" y="9096375"/>
            <a:ext cx="1467914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spc="-2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</a:t>
            </a:r>
            <a:pPr algn="l" indent="0" marL="0">
              <a:buNone/>
            </a:pPr>
            <a:r>
              <a:rPr lang="en-US" sz="2550" b="1" spc="-2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550" dirty="0"/>
          </a:p>
        </p:txBody>
      </p:sp>
      <p:sp>
        <p:nvSpPr>
          <p:cNvPr id="12" name="Text 8"/>
          <p:cNvSpPr/>
          <p:nvPr/>
        </p:nvSpPr>
        <p:spPr>
          <a:xfrm>
            <a:off x="13442677" y="9163050"/>
            <a:ext cx="411446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17" kern="0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 &amp; change better. </a:t>
            </a:r>
            <a:pPr algn="l" indent="0" marL="0">
              <a:buNone/>
            </a:pPr>
            <a:r>
              <a:rPr lang="en-US" sz="1650" b="1" u="heavy" spc="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2026-07-29T10:24:20Z</dcterms:created>
  <dcterms:modified xsi:type="dcterms:W3CDTF">2026-07-29T10:24:20Z</dcterms:modified>
</cp:coreProperties>
</file>