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notesMasterIdLst>
    <p:notesMasterId r:id="rId8"/>
  </p:notesMasterIdLst>
  <p:sldSz cx="18288000" cy="10287000"/>
  <p:notesSz cx="10287000" cy="18288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notesMaster" Target="notesMasters/notesMaster1.xml"/><Relationship Id="rId9" Type="http://schemas.openxmlformats.org/officeDocument/2006/relationships/presProps" Target="presProps.xml"/><Relationship Id="rId10" Type="http://schemas.openxmlformats.org/officeDocument/2006/relationships/viewProps" Target="viewProps.xml"/><Relationship Id="rId11" Type="http://schemas.openxmlformats.org/officeDocument/2006/relationships/theme" Target="theme/theme1.xml"/><Relationship Id="rId1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Open: the IT estate under patient systems cannot fail, and every pound is public money under scrutiny. The decision must be safe, affordable and defensible at once.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Two ways to engage. Verify: self-serve tooling to model options. Advisory: senior partnership on the decisions that carry the most weight. Same dataset behind both.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Five challenges a healthcare IT or procurement buyer knows well. These are the risks measured evidence removes.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Each problem answered by measured evidence. Same five, now with the outcome Interact delivers.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Healthcare tender: 250% pricing spread across six bids, narrowed to two by blind digital-twin simulation, 34% energy and carbon cut.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Close: bring us the decision you're weighing and we'll tell you what the data says.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image" Target="../media/image-1-2.png"/><Relationship Id="rId3" Type="http://schemas.openxmlformats.org/officeDocument/2006/relationships/image" Target="../media/image-1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image" Target="../media/image-2-2.png"/><Relationship Id="rId3" Type="http://schemas.openxmlformats.org/officeDocument/2006/relationships/image" Target="../media/image-2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image" Target="../media/image-6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1436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85000"/>
          </a:blip>
          <a:stretch>
            <a:fillRect/>
          </a:stretch>
        </p:blipFill>
        <p:spPr>
          <a:xfrm>
            <a:off x="12573000" y="5846341"/>
            <a:ext cx="4953000" cy="1268909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4900" y="800100"/>
            <a:ext cx="2290018" cy="323850"/>
          </a:xfrm>
          <a:prstGeom prst="rect">
            <a:avLst/>
          </a:prstGeom>
        </p:spPr>
      </p:pic>
      <p:sp>
        <p:nvSpPr>
          <p:cNvPr id="4" name="Text 0"/>
          <p:cNvSpPr/>
          <p:nvPr/>
        </p:nvSpPr>
        <p:spPr>
          <a:xfrm>
            <a:off x="1104900" y="1295400"/>
            <a:ext cx="251902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b="1" spc="293" kern="0" dirty="0">
                <a:solidFill>
                  <a:srgbClr val="F4F2EC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FOR HEALTHCARE</a:t>
            </a:r>
            <a:endParaRPr lang="en-US" sz="1125" dirty="0"/>
          </a:p>
        </p:txBody>
      </p:sp>
      <p:pic>
        <p:nvPicPr>
          <p:cNvPr id="5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073958" y="800100"/>
            <a:ext cx="1109142" cy="990600"/>
          </a:xfrm>
          <a:prstGeom prst="rect">
            <a:avLst/>
          </a:prstGeom>
        </p:spPr>
      </p:pic>
      <p:sp>
        <p:nvSpPr>
          <p:cNvPr id="6" name="Text 1"/>
          <p:cNvSpPr/>
          <p:nvPr/>
        </p:nvSpPr>
        <p:spPr>
          <a:xfrm>
            <a:off x="1104900" y="2776538"/>
            <a:ext cx="1257300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b="1" spc="293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PATIENT SYSTEMS · DIAGNOSTICS · RECORDS · TRUSTS</a:t>
            </a:r>
            <a:endParaRPr lang="en-US" sz="1125" dirty="0"/>
          </a:p>
        </p:txBody>
      </p:sp>
      <p:sp>
        <p:nvSpPr>
          <p:cNvPr id="7" name="Text 2"/>
          <p:cNvSpPr/>
          <p:nvPr/>
        </p:nvSpPr>
        <p:spPr>
          <a:xfrm>
            <a:off x="1104900" y="3233738"/>
            <a:ext cx="11772900" cy="19050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700"/>
              </a:lnSpc>
              <a:buNone/>
            </a:pPr>
            <a:r>
              <a:rPr lang="en-US" sz="7350" b="1" spc="-184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Evidence for the estate care </a:t>
            </a:r>
            <a:pPr algn="l" indent="0" marL="0">
              <a:lnSpc>
                <a:spcPct val="82700"/>
              </a:lnSpc>
              <a:buNone/>
            </a:pPr>
            <a:r>
              <a:rPr lang="en-US" sz="7350" b="1" u="heavy" spc="-184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depends on.</a:t>
            </a:r>
            <a:endParaRPr lang="en-US" sz="7350" dirty="0"/>
          </a:p>
        </p:txBody>
      </p:sp>
      <p:sp>
        <p:nvSpPr>
          <p:cNvPr id="8" name="Text 3"/>
          <p:cNvSpPr/>
          <p:nvPr/>
        </p:nvSpPr>
        <p:spPr>
          <a:xfrm>
            <a:off x="1104900" y="5424488"/>
            <a:ext cx="8044815" cy="15811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4615"/>
              </a:lnSpc>
              <a:buNone/>
            </a:pPr>
            <a:r>
              <a:rPr lang="en-US" sz="2025" dirty="0">
                <a:solidFill>
                  <a:srgbClr val="F4F2EC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When you consolidate or refresh, measured evidence makes the decision safe, affordable and defensible at once, so the budget goes further and the saving is reinvested where it matters most: in care.</a:t>
            </a:r>
            <a:endParaRPr lang="en-US" sz="2025" dirty="0"/>
          </a:p>
        </p:txBody>
      </p:sp>
      <p:sp>
        <p:nvSpPr>
          <p:cNvPr id="9" name="Shape 4"/>
          <p:cNvSpPr/>
          <p:nvPr/>
        </p:nvSpPr>
        <p:spPr>
          <a:xfrm>
            <a:off x="1104900" y="7953375"/>
            <a:ext cx="16078200" cy="9525"/>
          </a:xfrm>
          <a:prstGeom prst="rect">
            <a:avLst/>
          </a:prstGeom>
          <a:solidFill>
            <a:srgbClr val="F4F2EC">
              <a:alpha val="18000"/>
            </a:srgbClr>
          </a:solidFill>
          <a:ln/>
        </p:spPr>
      </p:sp>
      <p:sp>
        <p:nvSpPr>
          <p:cNvPr id="10" name="Text 5"/>
          <p:cNvSpPr/>
          <p:nvPr/>
        </p:nvSpPr>
        <p:spPr>
          <a:xfrm>
            <a:off x="1104900" y="9267825"/>
            <a:ext cx="6777060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spc="29" kern="0" dirty="0">
                <a:solidFill>
                  <a:srgbClr val="F4F2EC">
                    <a:alpha val="7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100,000s of benchmarks · 500+ data centres · 9 years of research</a:t>
            </a:r>
            <a:endParaRPr lang="en-US" sz="1425" dirty="0"/>
          </a:p>
        </p:txBody>
      </p:sp>
      <p:sp>
        <p:nvSpPr>
          <p:cNvPr id="11" name="Text 6"/>
          <p:cNvSpPr/>
          <p:nvPr/>
        </p:nvSpPr>
        <p:spPr>
          <a:xfrm>
            <a:off x="15207355" y="8248650"/>
            <a:ext cx="1975745" cy="781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lnSpc>
                <a:spcPct val="82540"/>
              </a:lnSpc>
              <a:buNone/>
            </a:pPr>
            <a:r>
              <a:rPr lang="en-US" sz="5850" b="1" spc="-117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55%</a:t>
            </a:r>
            <a:endParaRPr lang="en-US" sz="5850" dirty="0"/>
          </a:p>
        </p:txBody>
      </p:sp>
      <p:sp>
        <p:nvSpPr>
          <p:cNvPr id="12" name="Text 7"/>
          <p:cNvSpPr/>
          <p:nvPr/>
        </p:nvSpPr>
        <p:spPr>
          <a:xfrm>
            <a:off x="15310768" y="9067800"/>
            <a:ext cx="1872332" cy="4572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buNone/>
            </a:pPr>
            <a:r>
              <a:rPr lang="en-US" sz="1350" dirty="0">
                <a:solidFill>
                  <a:srgbClr val="F4F2EC">
                    <a:alpha val="7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Less cost and energy, no new risk.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4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4900" y="800100"/>
            <a:ext cx="1953295" cy="27622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5499184" y="852488"/>
            <a:ext cx="1852307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b="1" spc="270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 </a:t>
            </a:r>
            <a:pPr algn="l" indent="0" marL="0">
              <a:buNone/>
            </a:pPr>
            <a:r>
              <a:rPr lang="en-US" sz="1125" b="1" spc="270" kern="0" dirty="0">
                <a:solidFill>
                  <a:srgbClr val="1D1D1B">
                    <a:alpha val="5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 TWO WAYS IN</a:t>
            </a:r>
            <a:endParaRPr lang="en-US" sz="1125" dirty="0"/>
          </a:p>
        </p:txBody>
      </p:sp>
      <p:sp>
        <p:nvSpPr>
          <p:cNvPr id="4" name="Text 1"/>
          <p:cNvSpPr/>
          <p:nvPr/>
        </p:nvSpPr>
        <p:spPr>
          <a:xfrm>
            <a:off x="1104900" y="1419225"/>
            <a:ext cx="17686020" cy="784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0825"/>
              </a:lnSpc>
              <a:buNone/>
            </a:pPr>
            <a:r>
              <a:rPr lang="en-US" sz="6000" b="1" spc="-150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Two paths. </a:t>
            </a:r>
            <a:pPr algn="l" indent="0" marL="0">
              <a:lnSpc>
                <a:spcPct val="80825"/>
              </a:lnSpc>
              <a:buNone/>
            </a:pPr>
            <a:r>
              <a:rPr lang="en-US" sz="6000" b="1" u="heavy" spc="-150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 route.</a:t>
            </a:r>
            <a:endParaRPr lang="en-US" sz="6000" dirty="0"/>
          </a:p>
        </p:txBody>
      </p:sp>
      <p:sp>
        <p:nvSpPr>
          <p:cNvPr id="5" name="Shape 2"/>
          <p:cNvSpPr/>
          <p:nvPr/>
        </p:nvSpPr>
        <p:spPr>
          <a:xfrm>
            <a:off x="1104900" y="2933328"/>
            <a:ext cx="7867650" cy="4635698"/>
          </a:xfrm>
          <a:prstGeom prst="roundRect">
            <a:avLst>
              <a:gd name="adj" fmla="val 2877"/>
            </a:avLst>
          </a:prstGeom>
          <a:solidFill>
            <a:srgbClr val="EAE8E0"/>
          </a:solidFill>
          <a:ln/>
        </p:spPr>
      </p:sp>
      <p:sp>
        <p:nvSpPr>
          <p:cNvPr id="6" name="Text 3"/>
          <p:cNvSpPr/>
          <p:nvPr/>
        </p:nvSpPr>
        <p:spPr>
          <a:xfrm>
            <a:off x="1543050" y="3352428"/>
            <a:ext cx="7690485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spc="210" kern="0" dirty="0">
                <a:solidFill>
                  <a:srgbClr val="1D1D1B">
                    <a:alpha val="5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 · SELF-SERVE SOFTWARE &amp; TOOLING</a:t>
            </a:r>
            <a:endParaRPr lang="en-US" sz="1050" dirty="0"/>
          </a:p>
        </p:txBody>
      </p:sp>
      <p:pic>
        <p:nvPicPr>
          <p:cNvPr id="7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3050" y="3704853"/>
            <a:ext cx="649337" cy="495300"/>
          </a:xfrm>
          <a:prstGeom prst="rect">
            <a:avLst/>
          </a:prstGeom>
        </p:spPr>
      </p:pic>
      <p:sp>
        <p:nvSpPr>
          <p:cNvPr id="8" name="Text 4"/>
          <p:cNvSpPr/>
          <p:nvPr/>
        </p:nvSpPr>
        <p:spPr>
          <a:xfrm>
            <a:off x="2382887" y="3733428"/>
            <a:ext cx="3286006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883"/>
              </a:lnSpc>
              <a:buNone/>
            </a:pPr>
            <a:r>
              <a:rPr lang="en-US" sz="3450" b="1" spc="-69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Interact </a:t>
            </a:r>
            <a:pPr algn="l" indent="0" marL="0">
              <a:lnSpc>
                <a:spcPct val="82883"/>
              </a:lnSpc>
              <a:buNone/>
            </a:pPr>
            <a:r>
              <a:rPr lang="en-US" sz="3450" b="1" spc="-69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Verify</a:t>
            </a:r>
            <a:endParaRPr lang="en-US" sz="3450" dirty="0"/>
          </a:p>
        </p:txBody>
      </p:sp>
      <p:sp>
        <p:nvSpPr>
          <p:cNvPr id="9" name="Text 5"/>
          <p:cNvSpPr/>
          <p:nvPr/>
        </p:nvSpPr>
        <p:spPr>
          <a:xfrm>
            <a:off x="1543050" y="4333503"/>
            <a:ext cx="7690485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i="1" dirty="0">
                <a:solidFill>
                  <a:srgbClr val="1D1D1B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“Buy &amp; change better.”</a:t>
            </a:r>
            <a:endParaRPr lang="en-US" sz="1650" dirty="0"/>
          </a:p>
        </p:txBody>
      </p:sp>
      <p:sp>
        <p:nvSpPr>
          <p:cNvPr id="10" name="Text 6"/>
          <p:cNvSpPr/>
          <p:nvPr/>
        </p:nvSpPr>
        <p:spPr>
          <a:xfrm>
            <a:off x="1543050" y="4895478"/>
            <a:ext cx="16661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›</a:t>
            </a:r>
            <a:endParaRPr lang="en-US" sz="1650" dirty="0"/>
          </a:p>
        </p:txBody>
      </p:sp>
      <p:sp>
        <p:nvSpPr>
          <p:cNvPr id="11" name="Text 7"/>
          <p:cNvSpPr/>
          <p:nvPr/>
        </p:nvSpPr>
        <p:spPr>
          <a:xfrm>
            <a:off x="1804913" y="4895478"/>
            <a:ext cx="6425818" cy="3314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4074"/>
              </a:lnSpc>
              <a:buNone/>
            </a:pPr>
            <a:r>
              <a:rPr lang="en-US" sz="165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Benchmark your estate and model the options on the table</a:t>
            </a:r>
            <a:endParaRPr lang="en-US" sz="1650" dirty="0"/>
          </a:p>
        </p:txBody>
      </p:sp>
      <p:sp>
        <p:nvSpPr>
          <p:cNvPr id="12" name="Text 8"/>
          <p:cNvSpPr/>
          <p:nvPr/>
        </p:nvSpPr>
        <p:spPr>
          <a:xfrm>
            <a:off x="1543050" y="5379318"/>
            <a:ext cx="16661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›</a:t>
            </a:r>
            <a:endParaRPr lang="en-US" sz="1650" dirty="0"/>
          </a:p>
        </p:txBody>
      </p:sp>
      <p:sp>
        <p:nvSpPr>
          <p:cNvPr id="13" name="Text 9"/>
          <p:cNvSpPr/>
          <p:nvPr/>
        </p:nvSpPr>
        <p:spPr>
          <a:xfrm>
            <a:off x="1804913" y="5379318"/>
            <a:ext cx="5122106" cy="3314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4074"/>
              </a:lnSpc>
              <a:buNone/>
            </a:pPr>
            <a:r>
              <a:rPr lang="en-US" sz="165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See cost, power &amp; footprint before you commit</a:t>
            </a:r>
            <a:endParaRPr lang="en-US" sz="1650" dirty="0"/>
          </a:p>
        </p:txBody>
      </p:sp>
      <p:sp>
        <p:nvSpPr>
          <p:cNvPr id="14" name="Text 10"/>
          <p:cNvSpPr/>
          <p:nvPr/>
        </p:nvSpPr>
        <p:spPr>
          <a:xfrm>
            <a:off x="1543050" y="5863158"/>
            <a:ext cx="16661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›</a:t>
            </a:r>
            <a:endParaRPr lang="en-US" sz="1650" dirty="0"/>
          </a:p>
        </p:txBody>
      </p:sp>
      <p:sp>
        <p:nvSpPr>
          <p:cNvPr id="15" name="Text 11"/>
          <p:cNvSpPr/>
          <p:nvPr/>
        </p:nvSpPr>
        <p:spPr>
          <a:xfrm>
            <a:off x="1804913" y="5863158"/>
            <a:ext cx="4661423" cy="3314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4074"/>
              </a:lnSpc>
              <a:buNone/>
            </a:pPr>
            <a:r>
              <a:rPr lang="en-US" sz="165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decision-ready recommendation in days</a:t>
            </a:r>
            <a:endParaRPr lang="en-US" sz="1650" dirty="0"/>
          </a:p>
        </p:txBody>
      </p:sp>
      <p:sp>
        <p:nvSpPr>
          <p:cNvPr id="16" name="Shape 12"/>
          <p:cNvSpPr/>
          <p:nvPr/>
        </p:nvSpPr>
        <p:spPr>
          <a:xfrm>
            <a:off x="1543050" y="6423199"/>
            <a:ext cx="6991350" cy="9525"/>
          </a:xfrm>
          <a:prstGeom prst="rect">
            <a:avLst/>
          </a:prstGeom>
          <a:solidFill>
            <a:srgbClr val="1D1D1B">
              <a:alpha val="14000"/>
            </a:srgbClr>
          </a:solidFill>
          <a:ln/>
        </p:spPr>
      </p:sp>
      <p:sp>
        <p:nvSpPr>
          <p:cNvPr id="17" name="Text 13"/>
          <p:cNvSpPr/>
          <p:nvPr/>
        </p:nvSpPr>
        <p:spPr>
          <a:xfrm>
            <a:off x="1543050" y="6623224"/>
            <a:ext cx="7201091" cy="271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1D1D1B">
                    <a:alpha val="7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Typical payback inside the </a:t>
            </a:r>
            <a:pPr algn="l" indent="0" marL="0">
              <a:buNone/>
            </a:pPr>
            <a:r>
              <a:rPr lang="en-US" sz="150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first quarter</a:t>
            </a:r>
            <a:pPr algn="l" indent="0" marL="0">
              <a:buNone/>
            </a:pPr>
            <a:r>
              <a:rPr lang="en-US" sz="1500" b="1" dirty="0">
                <a:solidFill>
                  <a:srgbClr val="1D1D1B">
                    <a:alpha val="7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1500" dirty="0"/>
          </a:p>
        </p:txBody>
      </p:sp>
      <p:sp>
        <p:nvSpPr>
          <p:cNvPr id="18" name="Shape 14"/>
          <p:cNvSpPr/>
          <p:nvPr/>
        </p:nvSpPr>
        <p:spPr>
          <a:xfrm>
            <a:off x="9315450" y="2933328"/>
            <a:ext cx="7867650" cy="4635698"/>
          </a:xfrm>
          <a:prstGeom prst="roundRect">
            <a:avLst>
              <a:gd name="adj" fmla="val 2877"/>
            </a:avLst>
          </a:prstGeom>
          <a:solidFill>
            <a:srgbClr val="14362B"/>
          </a:solidFill>
          <a:ln/>
        </p:spPr>
      </p:sp>
      <p:sp>
        <p:nvSpPr>
          <p:cNvPr id="19" name="Text 15"/>
          <p:cNvSpPr/>
          <p:nvPr/>
        </p:nvSpPr>
        <p:spPr>
          <a:xfrm>
            <a:off x="9753600" y="3352428"/>
            <a:ext cx="7690485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spc="210" kern="0" dirty="0">
                <a:solidFill>
                  <a:srgbClr val="F4F2EC">
                    <a:alpha val="5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 · STRATEGIC PARTNERSHIP</a:t>
            </a:r>
            <a:endParaRPr lang="en-US" sz="1050" dirty="0"/>
          </a:p>
        </p:txBody>
      </p:sp>
      <p:sp>
        <p:nvSpPr>
          <p:cNvPr id="20" name="Shape 16"/>
          <p:cNvSpPr/>
          <p:nvPr/>
        </p:nvSpPr>
        <p:spPr>
          <a:xfrm>
            <a:off x="9753600" y="3704853"/>
            <a:ext cx="678135" cy="495300"/>
          </a:xfrm>
          <a:prstGeom prst="roundRect">
            <a:avLst>
              <a:gd name="adj" fmla="val 19231"/>
            </a:avLst>
          </a:prstGeom>
          <a:solidFill>
            <a:srgbClr val="F4F2EC"/>
          </a:solidFill>
          <a:ln/>
        </p:spPr>
      </p:sp>
      <p:pic>
        <p:nvPicPr>
          <p:cNvPr id="21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67900" y="3781053"/>
            <a:ext cx="449535" cy="342900"/>
          </a:xfrm>
          <a:prstGeom prst="rect">
            <a:avLst/>
          </a:prstGeom>
        </p:spPr>
      </p:pic>
      <p:sp>
        <p:nvSpPr>
          <p:cNvPr id="22" name="Text 17"/>
          <p:cNvSpPr/>
          <p:nvPr/>
        </p:nvSpPr>
        <p:spPr>
          <a:xfrm>
            <a:off x="10622235" y="3733428"/>
            <a:ext cx="3986279" cy="4762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883"/>
              </a:lnSpc>
              <a:buNone/>
            </a:pPr>
            <a:r>
              <a:rPr lang="en-US" sz="3450" b="1" spc="-69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Interact </a:t>
            </a:r>
            <a:pPr algn="l" indent="0" marL="0">
              <a:lnSpc>
                <a:spcPct val="82883"/>
              </a:lnSpc>
              <a:buNone/>
            </a:pPr>
            <a:r>
              <a:rPr lang="en-US" sz="3450" b="1" spc="-69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Advisory</a:t>
            </a:r>
            <a:endParaRPr lang="en-US" sz="3450" dirty="0"/>
          </a:p>
        </p:txBody>
      </p:sp>
      <p:sp>
        <p:nvSpPr>
          <p:cNvPr id="23" name="Text 18"/>
          <p:cNvSpPr/>
          <p:nvPr/>
        </p:nvSpPr>
        <p:spPr>
          <a:xfrm>
            <a:off x="9753600" y="4333503"/>
            <a:ext cx="7690485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i="1" dirty="0">
                <a:solidFill>
                  <a:srgbClr val="F4F2EC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“Buy well, every time.”</a:t>
            </a:r>
            <a:endParaRPr lang="en-US" sz="1650" dirty="0"/>
          </a:p>
        </p:txBody>
      </p:sp>
      <p:sp>
        <p:nvSpPr>
          <p:cNvPr id="24" name="Text 19"/>
          <p:cNvSpPr/>
          <p:nvPr/>
        </p:nvSpPr>
        <p:spPr>
          <a:xfrm>
            <a:off x="9753600" y="4895478"/>
            <a:ext cx="16661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›</a:t>
            </a:r>
            <a:endParaRPr lang="en-US" sz="1650" dirty="0"/>
          </a:p>
        </p:txBody>
      </p:sp>
      <p:sp>
        <p:nvSpPr>
          <p:cNvPr id="25" name="Text 20"/>
          <p:cNvSpPr/>
          <p:nvPr/>
        </p:nvSpPr>
        <p:spPr>
          <a:xfrm>
            <a:off x="10015463" y="4895478"/>
            <a:ext cx="4880960" cy="3314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4074"/>
              </a:lnSpc>
              <a:buNone/>
            </a:pPr>
            <a:r>
              <a:rPr lang="en-US" sz="165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senior counterpart who knows your estate</a:t>
            </a:r>
            <a:endParaRPr lang="en-US" sz="1650" dirty="0"/>
          </a:p>
        </p:txBody>
      </p:sp>
      <p:sp>
        <p:nvSpPr>
          <p:cNvPr id="26" name="Text 21"/>
          <p:cNvSpPr/>
          <p:nvPr/>
        </p:nvSpPr>
        <p:spPr>
          <a:xfrm>
            <a:off x="9753600" y="5379318"/>
            <a:ext cx="16661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›</a:t>
            </a:r>
            <a:endParaRPr lang="en-US" sz="1650" dirty="0"/>
          </a:p>
        </p:txBody>
      </p:sp>
      <p:sp>
        <p:nvSpPr>
          <p:cNvPr id="27" name="Text 22"/>
          <p:cNvSpPr/>
          <p:nvPr/>
        </p:nvSpPr>
        <p:spPr>
          <a:xfrm>
            <a:off x="10015463" y="5379318"/>
            <a:ext cx="6931372" cy="62478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4074"/>
              </a:lnSpc>
              <a:buNone/>
            </a:pPr>
            <a:r>
              <a:rPr lang="en-US" sz="165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Procurement, finance, IT and clinical leadership on one set of numbers</a:t>
            </a:r>
            <a:endParaRPr lang="en-US" sz="1650" dirty="0"/>
          </a:p>
        </p:txBody>
      </p:sp>
      <p:sp>
        <p:nvSpPr>
          <p:cNvPr id="28" name="Text 23"/>
          <p:cNvSpPr/>
          <p:nvPr/>
        </p:nvSpPr>
        <p:spPr>
          <a:xfrm>
            <a:off x="9753600" y="6156499"/>
            <a:ext cx="166613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›</a:t>
            </a:r>
            <a:endParaRPr lang="en-US" sz="1650" dirty="0"/>
          </a:p>
        </p:txBody>
      </p:sp>
      <p:sp>
        <p:nvSpPr>
          <p:cNvPr id="29" name="Text 24"/>
          <p:cNvSpPr/>
          <p:nvPr/>
        </p:nvSpPr>
        <p:spPr>
          <a:xfrm>
            <a:off x="10015463" y="6156499"/>
            <a:ext cx="4040304" cy="33144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4074"/>
              </a:lnSpc>
              <a:buNone/>
            </a:pPr>
            <a:r>
              <a:rPr lang="en-US" sz="165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Support through to executed change</a:t>
            </a:r>
            <a:endParaRPr lang="en-US" sz="1650" dirty="0"/>
          </a:p>
        </p:txBody>
      </p:sp>
      <p:sp>
        <p:nvSpPr>
          <p:cNvPr id="30" name="Shape 25"/>
          <p:cNvSpPr/>
          <p:nvPr/>
        </p:nvSpPr>
        <p:spPr>
          <a:xfrm>
            <a:off x="9753600" y="6716539"/>
            <a:ext cx="6991350" cy="9525"/>
          </a:xfrm>
          <a:prstGeom prst="rect">
            <a:avLst/>
          </a:prstGeom>
          <a:solidFill>
            <a:srgbClr val="F4F2EC">
              <a:alpha val="18000"/>
            </a:srgbClr>
          </a:solidFill>
          <a:ln/>
        </p:spPr>
      </p:sp>
      <p:sp>
        <p:nvSpPr>
          <p:cNvPr id="31" name="Text 26"/>
          <p:cNvSpPr/>
          <p:nvPr/>
        </p:nvSpPr>
        <p:spPr>
          <a:xfrm>
            <a:off x="9753600" y="6916564"/>
            <a:ext cx="7201091" cy="27146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00" b="1" dirty="0">
                <a:solidFill>
                  <a:srgbClr val="F4F2EC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Senior partnership on the decisions that carry the most weight.</a:t>
            </a:r>
            <a:endParaRPr lang="en-US" sz="1500" dirty="0"/>
          </a:p>
        </p:txBody>
      </p:sp>
      <p:sp>
        <p:nvSpPr>
          <p:cNvPr id="32" name="Shape 27"/>
          <p:cNvSpPr/>
          <p:nvPr/>
        </p:nvSpPr>
        <p:spPr>
          <a:xfrm>
            <a:off x="1104900" y="8679210"/>
            <a:ext cx="47625" cy="807690"/>
          </a:xfrm>
          <a:prstGeom prst="rect">
            <a:avLst/>
          </a:prstGeom>
          <a:solidFill>
            <a:srgbClr val="00A676"/>
          </a:solidFill>
          <a:ln/>
        </p:spPr>
      </p:sp>
      <p:sp>
        <p:nvSpPr>
          <p:cNvPr id="33" name="Text 28"/>
          <p:cNvSpPr/>
          <p:nvPr/>
        </p:nvSpPr>
        <p:spPr>
          <a:xfrm>
            <a:off x="1419225" y="8736360"/>
            <a:ext cx="16246221" cy="73149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5556"/>
              </a:lnSpc>
              <a:buNone/>
            </a:pPr>
            <a:r>
              <a:rPr lang="en-US" sz="1950" b="1" spc="-19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Verify evidences the decision in front of you. Advisory makes it a </a:t>
            </a:r>
            <a:pPr algn="l" indent="0" marL="0">
              <a:lnSpc>
                <a:spcPct val="115556"/>
              </a:lnSpc>
              <a:buNone/>
            </a:pPr>
            <a:r>
              <a:rPr lang="en-US" sz="1950" b="1" spc="-19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programme </a:t>
            </a:r>
            <a:pPr algn="l" indent="0" marL="0">
              <a:lnSpc>
                <a:spcPct val="115556"/>
              </a:lnSpc>
              <a:buNone/>
            </a:pPr>
            <a:r>
              <a:rPr lang="en-US" sz="1950" b="1" spc="-19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: strategic, programmatic cost optimisation, run continuously across the group with simulation.</a:t>
            </a:r>
            <a:endParaRPr lang="en-US" sz="19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4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4900" y="800100"/>
            <a:ext cx="1953295" cy="27622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5323269" y="852488"/>
            <a:ext cx="2045814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b="1" spc="270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 </a:t>
            </a:r>
            <a:pPr algn="l" indent="0" marL="0">
              <a:buNone/>
            </a:pPr>
            <a:r>
              <a:rPr lang="en-US" sz="1125" b="1" spc="270" kern="0" dirty="0">
                <a:solidFill>
                  <a:srgbClr val="1D1D1B">
                    <a:alpha val="5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 THE PROBLEMS</a:t>
            </a:r>
            <a:endParaRPr lang="en-US" sz="1125" dirty="0"/>
          </a:p>
        </p:txBody>
      </p:sp>
      <p:sp>
        <p:nvSpPr>
          <p:cNvPr id="4" name="Text 1"/>
          <p:cNvSpPr/>
          <p:nvPr/>
        </p:nvSpPr>
        <p:spPr>
          <a:xfrm>
            <a:off x="1104900" y="1419225"/>
            <a:ext cx="17686020" cy="784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0825"/>
              </a:lnSpc>
              <a:buNone/>
            </a:pPr>
            <a:r>
              <a:rPr lang="en-US" sz="6000" b="1" spc="-150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Five decisions care </a:t>
            </a:r>
            <a:pPr algn="l" indent="0" marL="0">
              <a:lnSpc>
                <a:spcPct val="80825"/>
              </a:lnSpc>
              <a:buNone/>
            </a:pPr>
            <a:r>
              <a:rPr lang="en-US" sz="6000" b="1" u="heavy" spc="-150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can't afford </a:t>
            </a:r>
            <a:pPr algn="l" indent="0" marL="0">
              <a:lnSpc>
                <a:spcPct val="80825"/>
              </a:lnSpc>
              <a:buNone/>
            </a:pPr>
            <a:r>
              <a:rPr lang="en-US" sz="6000" b="1" spc="-150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to guess.</a:t>
            </a:r>
            <a:endParaRPr lang="en-US" sz="6000" dirty="0"/>
          </a:p>
        </p:txBody>
      </p:sp>
      <p:sp>
        <p:nvSpPr>
          <p:cNvPr id="5" name="Shape 2"/>
          <p:cNvSpPr/>
          <p:nvPr/>
        </p:nvSpPr>
        <p:spPr>
          <a:xfrm>
            <a:off x="1104900" y="2699370"/>
            <a:ext cx="2986980" cy="28575"/>
          </a:xfrm>
          <a:prstGeom prst="rect">
            <a:avLst/>
          </a:prstGeom>
          <a:solidFill>
            <a:srgbClr val="1D1D1B">
              <a:alpha val="85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104900" y="2994645"/>
            <a:ext cx="3285679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b="1" spc="57" kern="0" dirty="0">
                <a:solidFill>
                  <a:srgbClr val="1D1D1B">
                    <a:alpha val="3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1425" dirty="0"/>
          </a:p>
        </p:txBody>
      </p:sp>
      <p:sp>
        <p:nvSpPr>
          <p:cNvPr id="7" name="Text 4"/>
          <p:cNvSpPr/>
          <p:nvPr/>
        </p:nvSpPr>
        <p:spPr>
          <a:xfrm>
            <a:off x="1104900" y="3404220"/>
            <a:ext cx="3076590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2235"/>
              </a:lnSpc>
              <a:buNone/>
            </a:pPr>
            <a:r>
              <a:rPr lang="en-US" sz="2100" b="1" spc="-21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Systems that cannot fail</a:t>
            </a:r>
            <a:endParaRPr lang="en-US" sz="2100" dirty="0"/>
          </a:p>
        </p:txBody>
      </p:sp>
      <p:sp>
        <p:nvSpPr>
          <p:cNvPr id="8" name="Text 5"/>
          <p:cNvSpPr/>
          <p:nvPr/>
        </p:nvSpPr>
        <p:spPr>
          <a:xfrm>
            <a:off x="1104900" y="4204320"/>
            <a:ext cx="3076590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2449"/>
              </a:lnSpc>
              <a:buNone/>
            </a:pPr>
            <a:r>
              <a:rPr lang="en-US" sz="1500" dirty="0">
                <a:solidFill>
                  <a:srgbClr val="1D1D1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Capacity for clinical peak loads, sized on projection rather than measurement.</a:t>
            </a:r>
            <a:endParaRPr lang="en-US" sz="1500" dirty="0"/>
          </a:p>
        </p:txBody>
      </p:sp>
      <p:sp>
        <p:nvSpPr>
          <p:cNvPr id="9" name="Shape 6"/>
          <p:cNvSpPr/>
          <p:nvPr/>
        </p:nvSpPr>
        <p:spPr>
          <a:xfrm>
            <a:off x="4377630" y="2699370"/>
            <a:ext cx="2987055" cy="28575"/>
          </a:xfrm>
          <a:prstGeom prst="rect">
            <a:avLst/>
          </a:prstGeom>
          <a:solidFill>
            <a:srgbClr val="1D1D1B">
              <a:alpha val="85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4377630" y="2994645"/>
            <a:ext cx="3285760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b="1" spc="57" kern="0" dirty="0">
                <a:solidFill>
                  <a:srgbClr val="1D1D1B">
                    <a:alpha val="3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1425" dirty="0"/>
          </a:p>
        </p:txBody>
      </p:sp>
      <p:sp>
        <p:nvSpPr>
          <p:cNvPr id="11" name="Text 8"/>
          <p:cNvSpPr/>
          <p:nvPr/>
        </p:nvSpPr>
        <p:spPr>
          <a:xfrm>
            <a:off x="4377630" y="3404220"/>
            <a:ext cx="3076667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2235"/>
              </a:lnSpc>
              <a:buNone/>
            </a:pPr>
            <a:r>
              <a:rPr lang="en-US" sz="2100" b="1" spc="-21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Wildly varied vendor bids</a:t>
            </a:r>
            <a:endParaRPr lang="en-US" sz="2100" dirty="0"/>
          </a:p>
        </p:txBody>
      </p:sp>
      <p:sp>
        <p:nvSpPr>
          <p:cNvPr id="12" name="Text 9"/>
          <p:cNvSpPr/>
          <p:nvPr/>
        </p:nvSpPr>
        <p:spPr>
          <a:xfrm>
            <a:off x="4377630" y="4204320"/>
            <a:ext cx="3076667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2449"/>
              </a:lnSpc>
              <a:buNone/>
            </a:pPr>
            <a:r>
              <a:rPr lang="en-US" sz="1500" dirty="0">
                <a:solidFill>
                  <a:srgbClr val="1D1D1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Tenders that come back with huge pricing spreads and no technical baseline to judge them.</a:t>
            </a:r>
            <a:endParaRPr lang="en-US" sz="1500" dirty="0"/>
          </a:p>
        </p:txBody>
      </p:sp>
      <p:sp>
        <p:nvSpPr>
          <p:cNvPr id="13" name="Shape 10"/>
          <p:cNvSpPr/>
          <p:nvPr/>
        </p:nvSpPr>
        <p:spPr>
          <a:xfrm>
            <a:off x="7650435" y="2699370"/>
            <a:ext cx="2987055" cy="28575"/>
          </a:xfrm>
          <a:prstGeom prst="rect">
            <a:avLst/>
          </a:prstGeom>
          <a:solidFill>
            <a:srgbClr val="1D1D1B">
              <a:alpha val="85000"/>
            </a:srgbClr>
          </a:solidFill>
          <a:ln/>
        </p:spPr>
      </p:sp>
      <p:sp>
        <p:nvSpPr>
          <p:cNvPr id="14" name="Text 11"/>
          <p:cNvSpPr/>
          <p:nvPr/>
        </p:nvSpPr>
        <p:spPr>
          <a:xfrm>
            <a:off x="7650435" y="2994645"/>
            <a:ext cx="3285760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b="1" spc="57" kern="0" dirty="0">
                <a:solidFill>
                  <a:srgbClr val="1D1D1B">
                    <a:alpha val="3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1425" dirty="0"/>
          </a:p>
        </p:txBody>
      </p:sp>
      <p:sp>
        <p:nvSpPr>
          <p:cNvPr id="15" name="Text 12"/>
          <p:cNvSpPr/>
          <p:nvPr/>
        </p:nvSpPr>
        <p:spPr>
          <a:xfrm>
            <a:off x="7650435" y="3404220"/>
            <a:ext cx="3076667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2235"/>
              </a:lnSpc>
              <a:buNone/>
            </a:pPr>
            <a:r>
              <a:rPr lang="en-US" sz="2100" b="1" spc="-21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Every pound under scrutiny</a:t>
            </a:r>
            <a:endParaRPr lang="en-US" sz="2100" dirty="0"/>
          </a:p>
        </p:txBody>
      </p:sp>
      <p:sp>
        <p:nvSpPr>
          <p:cNvPr id="16" name="Text 13"/>
          <p:cNvSpPr/>
          <p:nvPr/>
        </p:nvSpPr>
        <p:spPr>
          <a:xfrm>
            <a:off x="7650435" y="4204320"/>
            <a:ext cx="3076667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2449"/>
              </a:lnSpc>
              <a:buNone/>
            </a:pPr>
            <a:r>
              <a:rPr lang="en-US" sz="1500" dirty="0">
                <a:solidFill>
                  <a:srgbClr val="1D1D1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Public funds or hard-won margin, the spend has to stand up to the board and to audit.</a:t>
            </a:r>
            <a:endParaRPr lang="en-US" sz="1500" dirty="0"/>
          </a:p>
        </p:txBody>
      </p:sp>
      <p:sp>
        <p:nvSpPr>
          <p:cNvPr id="17" name="Shape 14"/>
          <p:cNvSpPr/>
          <p:nvPr/>
        </p:nvSpPr>
        <p:spPr>
          <a:xfrm>
            <a:off x="10923240" y="2699370"/>
            <a:ext cx="2987055" cy="28575"/>
          </a:xfrm>
          <a:prstGeom prst="rect">
            <a:avLst/>
          </a:prstGeom>
          <a:solidFill>
            <a:srgbClr val="1D1D1B">
              <a:alpha val="85000"/>
            </a:srgbClr>
          </a:solidFill>
          <a:ln/>
        </p:spPr>
      </p:sp>
      <p:sp>
        <p:nvSpPr>
          <p:cNvPr id="18" name="Text 15"/>
          <p:cNvSpPr/>
          <p:nvPr/>
        </p:nvSpPr>
        <p:spPr>
          <a:xfrm>
            <a:off x="10923240" y="2994645"/>
            <a:ext cx="3285760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b="1" spc="57" kern="0" dirty="0">
                <a:solidFill>
                  <a:srgbClr val="1D1D1B">
                    <a:alpha val="3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1425" dirty="0"/>
          </a:p>
        </p:txBody>
      </p:sp>
      <p:sp>
        <p:nvSpPr>
          <p:cNvPr id="19" name="Text 16"/>
          <p:cNvSpPr/>
          <p:nvPr/>
        </p:nvSpPr>
        <p:spPr>
          <a:xfrm>
            <a:off x="10923240" y="3404220"/>
            <a:ext cx="3076667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2235"/>
              </a:lnSpc>
              <a:buNone/>
            </a:pPr>
            <a:r>
              <a:rPr lang="en-US" sz="2100" b="1" spc="-21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Net zero, without proof</a:t>
            </a:r>
            <a:endParaRPr lang="en-US" sz="2100" dirty="0"/>
          </a:p>
        </p:txBody>
      </p:sp>
      <p:sp>
        <p:nvSpPr>
          <p:cNvPr id="20" name="Text 17"/>
          <p:cNvSpPr/>
          <p:nvPr/>
        </p:nvSpPr>
        <p:spPr>
          <a:xfrm>
            <a:off x="10923240" y="4204320"/>
            <a:ext cx="3076667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2449"/>
              </a:lnSpc>
              <a:buNone/>
            </a:pPr>
            <a:r>
              <a:rPr lang="en-US" sz="1500" dirty="0">
                <a:solidFill>
                  <a:srgbClr val="1D1D1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Greener NHS carbon commitments with no measured evidence behind them.</a:t>
            </a:r>
            <a:endParaRPr lang="en-US" sz="1500" dirty="0"/>
          </a:p>
        </p:txBody>
      </p:sp>
      <p:sp>
        <p:nvSpPr>
          <p:cNvPr id="21" name="Shape 18"/>
          <p:cNvSpPr/>
          <p:nvPr/>
        </p:nvSpPr>
        <p:spPr>
          <a:xfrm>
            <a:off x="14196045" y="2699370"/>
            <a:ext cx="2987055" cy="28575"/>
          </a:xfrm>
          <a:prstGeom prst="rect">
            <a:avLst/>
          </a:prstGeom>
          <a:solidFill>
            <a:srgbClr val="1D1D1B">
              <a:alpha val="85000"/>
            </a:srgbClr>
          </a:solidFill>
          <a:ln/>
        </p:spPr>
      </p:sp>
      <p:sp>
        <p:nvSpPr>
          <p:cNvPr id="22" name="Text 19"/>
          <p:cNvSpPr/>
          <p:nvPr/>
        </p:nvSpPr>
        <p:spPr>
          <a:xfrm>
            <a:off x="14196045" y="2994645"/>
            <a:ext cx="3285760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b="1" spc="57" kern="0" dirty="0">
                <a:solidFill>
                  <a:srgbClr val="1D1D1B">
                    <a:alpha val="3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</a:t>
            </a:r>
            <a:endParaRPr lang="en-US" sz="1425" dirty="0"/>
          </a:p>
        </p:txBody>
      </p:sp>
      <p:sp>
        <p:nvSpPr>
          <p:cNvPr id="23" name="Text 20"/>
          <p:cNvSpPr/>
          <p:nvPr/>
        </p:nvSpPr>
        <p:spPr>
          <a:xfrm>
            <a:off x="14196045" y="3404220"/>
            <a:ext cx="3076667" cy="6667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92235"/>
              </a:lnSpc>
              <a:buNone/>
            </a:pPr>
            <a:r>
              <a:rPr lang="en-US" sz="2100" b="1" spc="-21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change that stalls</a:t>
            </a:r>
            <a:endParaRPr lang="en-US" sz="2100" dirty="0"/>
          </a:p>
        </p:txBody>
      </p:sp>
      <p:sp>
        <p:nvSpPr>
          <p:cNvPr id="24" name="Text 21"/>
          <p:cNvSpPr/>
          <p:nvPr/>
        </p:nvSpPr>
        <p:spPr>
          <a:xfrm>
            <a:off x="14196045" y="4204320"/>
            <a:ext cx="3076667" cy="8953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2449"/>
              </a:lnSpc>
              <a:buNone/>
            </a:pPr>
            <a:r>
              <a:rPr lang="en-US" sz="1500" dirty="0">
                <a:solidFill>
                  <a:srgbClr val="1D1D1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estate needs to change, but no one can agree what to do, so services run on ageing kit.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1436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4900" y="800100"/>
            <a:ext cx="1885950" cy="266700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4672146" y="847725"/>
            <a:ext cx="2762049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b="1" spc="270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 </a:t>
            </a:r>
            <a:pPr algn="l" indent="0" marL="0">
              <a:buNone/>
            </a:pPr>
            <a:r>
              <a:rPr lang="en-US" sz="1125" b="1" spc="270" kern="0" dirty="0">
                <a:solidFill>
                  <a:srgbClr val="F4F2EC">
                    <a:alpha val="5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 HOW WE SOLVE THEM</a:t>
            </a:r>
            <a:endParaRPr lang="en-US" sz="1125" dirty="0"/>
          </a:p>
        </p:txBody>
      </p:sp>
      <p:sp>
        <p:nvSpPr>
          <p:cNvPr id="4" name="Text 1"/>
          <p:cNvSpPr/>
          <p:nvPr/>
        </p:nvSpPr>
        <p:spPr>
          <a:xfrm>
            <a:off x="1104900" y="1409700"/>
            <a:ext cx="17686020" cy="78484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0825"/>
              </a:lnSpc>
              <a:buNone/>
            </a:pPr>
            <a:r>
              <a:rPr lang="en-US" sz="6000" b="1" spc="-150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same five, </a:t>
            </a:r>
            <a:pPr algn="l" indent="0" marL="0">
              <a:lnSpc>
                <a:spcPct val="80825"/>
              </a:lnSpc>
              <a:buNone/>
            </a:pPr>
            <a:r>
              <a:rPr lang="en-US" sz="6000" b="1" u="heavy" spc="-150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answered </a:t>
            </a:r>
            <a:pPr algn="l" indent="0" marL="0">
              <a:lnSpc>
                <a:spcPct val="80825"/>
              </a:lnSpc>
              <a:buNone/>
            </a:pPr>
            <a:r>
              <a:rPr lang="en-US" sz="6000" b="1" spc="-150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with evidence.</a:t>
            </a:r>
            <a:endParaRPr lang="en-US" sz="6000" dirty="0"/>
          </a:p>
        </p:txBody>
      </p:sp>
      <p:sp>
        <p:nvSpPr>
          <p:cNvPr id="5" name="Shape 2"/>
          <p:cNvSpPr/>
          <p:nvPr/>
        </p:nvSpPr>
        <p:spPr>
          <a:xfrm>
            <a:off x="1104900" y="2780333"/>
            <a:ext cx="16078200" cy="9525"/>
          </a:xfrm>
          <a:prstGeom prst="rect">
            <a:avLst/>
          </a:prstGeom>
          <a:solidFill>
            <a:srgbClr val="F4F2EC">
              <a:alpha val="28000"/>
            </a:srgbClr>
          </a:solidFill>
          <a:ln/>
        </p:spPr>
      </p:sp>
      <p:sp>
        <p:nvSpPr>
          <p:cNvPr id="6" name="Text 3"/>
          <p:cNvSpPr/>
          <p:nvPr/>
        </p:nvSpPr>
        <p:spPr>
          <a:xfrm>
            <a:off x="1885950" y="2499345"/>
            <a:ext cx="6332994" cy="1857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975" b="1" spc="195" kern="0" dirty="0">
                <a:solidFill>
                  <a:srgbClr val="F4F2EC">
                    <a:alpha val="5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CHALLENGE</a:t>
            </a:r>
            <a:endParaRPr lang="en-US" sz="975" dirty="0"/>
          </a:p>
        </p:txBody>
      </p:sp>
      <p:sp>
        <p:nvSpPr>
          <p:cNvPr id="7" name="Text 4"/>
          <p:cNvSpPr/>
          <p:nvPr/>
        </p:nvSpPr>
        <p:spPr>
          <a:xfrm>
            <a:off x="7986117" y="2499345"/>
            <a:ext cx="7434441" cy="1857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975" b="1" spc="195" kern="0" dirty="0">
                <a:solidFill>
                  <a:srgbClr val="F4F2EC">
                    <a:alpha val="5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HOW WE SOLVE IT</a:t>
            </a:r>
            <a:endParaRPr lang="en-US" sz="975" dirty="0"/>
          </a:p>
        </p:txBody>
      </p:sp>
      <p:sp>
        <p:nvSpPr>
          <p:cNvPr id="8" name="Text 5"/>
          <p:cNvSpPr/>
          <p:nvPr/>
        </p:nvSpPr>
        <p:spPr>
          <a:xfrm>
            <a:off x="14878050" y="2499345"/>
            <a:ext cx="2305050" cy="1857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buNone/>
            </a:pPr>
            <a:r>
              <a:rPr lang="en-US" sz="975" b="1" spc="195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OUTCOME</a:t>
            </a:r>
            <a:endParaRPr lang="en-US" sz="975" dirty="0"/>
          </a:p>
        </p:txBody>
      </p:sp>
      <p:sp>
        <p:nvSpPr>
          <p:cNvPr id="9" name="Shape 6"/>
          <p:cNvSpPr/>
          <p:nvPr/>
        </p:nvSpPr>
        <p:spPr>
          <a:xfrm>
            <a:off x="1104900" y="3761408"/>
            <a:ext cx="16078200" cy="9525"/>
          </a:xfrm>
          <a:prstGeom prst="rect">
            <a:avLst/>
          </a:prstGeom>
          <a:solidFill>
            <a:srgbClr val="F4F2EC">
              <a:alpha val="15000"/>
            </a:srgbClr>
          </a:solidFill>
          <a:ln/>
        </p:spPr>
      </p:sp>
      <p:sp>
        <p:nvSpPr>
          <p:cNvPr id="10" name="Text 7"/>
          <p:cNvSpPr/>
          <p:nvPr/>
        </p:nvSpPr>
        <p:spPr>
          <a:xfrm>
            <a:off x="1104900" y="3147045"/>
            <a:ext cx="51435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01</a:t>
            </a:r>
            <a:endParaRPr lang="en-US" sz="1650" dirty="0"/>
          </a:p>
        </p:txBody>
      </p:sp>
      <p:sp>
        <p:nvSpPr>
          <p:cNvPr id="11" name="Text 8"/>
          <p:cNvSpPr/>
          <p:nvPr/>
        </p:nvSpPr>
        <p:spPr>
          <a:xfrm>
            <a:off x="1885950" y="3154189"/>
            <a:ext cx="6332994" cy="2809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dirty="0">
                <a:solidFill>
                  <a:srgbClr val="F4F2EC">
                    <a:alpha val="6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Systems that cannot fail</a:t>
            </a:r>
            <a:endParaRPr lang="en-US" sz="1575" dirty="0"/>
          </a:p>
        </p:txBody>
      </p:sp>
      <p:sp>
        <p:nvSpPr>
          <p:cNvPr id="12" name="Text 9"/>
          <p:cNvSpPr/>
          <p:nvPr/>
        </p:nvSpPr>
        <p:spPr>
          <a:xfrm>
            <a:off x="7986117" y="3013695"/>
            <a:ext cx="6961340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1852"/>
              </a:lnSpc>
              <a:buNone/>
            </a:pPr>
            <a:r>
              <a:rPr lang="en-US" sz="1650" b="1" spc="-16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Capacity for clinical peak loads, measured and confirmed before you commit</a:t>
            </a:r>
            <a:endParaRPr lang="en-US" sz="1650" dirty="0"/>
          </a:p>
        </p:txBody>
      </p:sp>
      <p:sp>
        <p:nvSpPr>
          <p:cNvPr id="13" name="Text 10"/>
          <p:cNvSpPr/>
          <p:nvPr/>
        </p:nvSpPr>
        <p:spPr>
          <a:xfrm>
            <a:off x="14878050" y="2980358"/>
            <a:ext cx="230505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lnSpc>
                <a:spcPct val="82609"/>
              </a:lnSpc>
              <a:buNone/>
            </a:pPr>
            <a:r>
              <a:rPr lang="en-US" sz="2850" b="1" spc="-57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100,000s</a:t>
            </a:r>
            <a:endParaRPr lang="en-US" sz="2850" dirty="0"/>
          </a:p>
        </p:txBody>
      </p:sp>
      <p:sp>
        <p:nvSpPr>
          <p:cNvPr id="14" name="Text 11"/>
          <p:cNvSpPr/>
          <p:nvPr/>
        </p:nvSpPr>
        <p:spPr>
          <a:xfrm>
            <a:off x="14878050" y="3399458"/>
            <a:ext cx="230505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buNone/>
            </a:pPr>
            <a:r>
              <a:rPr lang="en-US" sz="1125" dirty="0">
                <a:solidFill>
                  <a:srgbClr val="F4F2EC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benchmarks behind it</a:t>
            </a:r>
            <a:endParaRPr lang="en-US" sz="1125" dirty="0"/>
          </a:p>
        </p:txBody>
      </p:sp>
      <p:sp>
        <p:nvSpPr>
          <p:cNvPr id="15" name="Shape 12"/>
          <p:cNvSpPr/>
          <p:nvPr/>
        </p:nvSpPr>
        <p:spPr>
          <a:xfrm>
            <a:off x="1104900" y="4742483"/>
            <a:ext cx="16078200" cy="9525"/>
          </a:xfrm>
          <a:prstGeom prst="rect">
            <a:avLst/>
          </a:prstGeom>
          <a:solidFill>
            <a:srgbClr val="F4F2EC">
              <a:alpha val="15000"/>
            </a:srgbClr>
          </a:solidFill>
          <a:ln/>
        </p:spPr>
      </p:sp>
      <p:sp>
        <p:nvSpPr>
          <p:cNvPr id="16" name="Text 13"/>
          <p:cNvSpPr/>
          <p:nvPr/>
        </p:nvSpPr>
        <p:spPr>
          <a:xfrm>
            <a:off x="1104900" y="4128120"/>
            <a:ext cx="51435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02</a:t>
            </a:r>
            <a:endParaRPr lang="en-US" sz="1650" dirty="0"/>
          </a:p>
        </p:txBody>
      </p:sp>
      <p:sp>
        <p:nvSpPr>
          <p:cNvPr id="17" name="Text 14"/>
          <p:cNvSpPr/>
          <p:nvPr/>
        </p:nvSpPr>
        <p:spPr>
          <a:xfrm>
            <a:off x="1885950" y="4135264"/>
            <a:ext cx="6332994" cy="2809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dirty="0">
                <a:solidFill>
                  <a:srgbClr val="F4F2EC">
                    <a:alpha val="6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Wildly varied vendor bids</a:t>
            </a:r>
            <a:endParaRPr lang="en-US" sz="1575" dirty="0"/>
          </a:p>
        </p:txBody>
      </p:sp>
      <p:sp>
        <p:nvSpPr>
          <p:cNvPr id="18" name="Text 15"/>
          <p:cNvSpPr/>
          <p:nvPr/>
        </p:nvSpPr>
        <p:spPr>
          <a:xfrm>
            <a:off x="7986117" y="3994770"/>
            <a:ext cx="6961340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1852"/>
              </a:lnSpc>
              <a:buNone/>
            </a:pPr>
            <a:r>
              <a:rPr lang="en-US" sz="1650" b="1" spc="-16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Every bid ranked by simulation on your real peak loads, brand names removed</a:t>
            </a:r>
            <a:endParaRPr lang="en-US" sz="1650" dirty="0"/>
          </a:p>
        </p:txBody>
      </p:sp>
      <p:sp>
        <p:nvSpPr>
          <p:cNvPr id="19" name="Text 16"/>
          <p:cNvSpPr/>
          <p:nvPr/>
        </p:nvSpPr>
        <p:spPr>
          <a:xfrm>
            <a:off x="14878050" y="3961433"/>
            <a:ext cx="230505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lnSpc>
                <a:spcPct val="82609"/>
              </a:lnSpc>
              <a:buNone/>
            </a:pPr>
            <a:r>
              <a:rPr lang="en-US" sz="2850" b="1" spc="-57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 → 2</a:t>
            </a:r>
            <a:pPr algn="r" indent="0" marL="0">
              <a:lnSpc>
                <a:spcPct val="82609"/>
              </a:lnSpc>
              <a:buNone/>
            </a:pPr>
            <a:r>
              <a:rPr lang="en-US" sz="1500" b="1" baseline="30000" spc="-57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*</a:t>
            </a:r>
            <a:endParaRPr lang="en-US" sz="2850" dirty="0"/>
          </a:p>
        </p:txBody>
      </p:sp>
      <p:sp>
        <p:nvSpPr>
          <p:cNvPr id="20" name="Text 17"/>
          <p:cNvSpPr/>
          <p:nvPr/>
        </p:nvSpPr>
        <p:spPr>
          <a:xfrm>
            <a:off x="14878050" y="4380533"/>
            <a:ext cx="230505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buNone/>
            </a:pPr>
            <a:r>
              <a:rPr lang="en-US" sz="1125" dirty="0">
                <a:solidFill>
                  <a:srgbClr val="F4F2EC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bids narrowed at tender</a:t>
            </a:r>
            <a:endParaRPr lang="en-US" sz="1125" dirty="0"/>
          </a:p>
        </p:txBody>
      </p:sp>
      <p:sp>
        <p:nvSpPr>
          <p:cNvPr id="21" name="Shape 18"/>
          <p:cNvSpPr/>
          <p:nvPr/>
        </p:nvSpPr>
        <p:spPr>
          <a:xfrm>
            <a:off x="1104900" y="5723558"/>
            <a:ext cx="16078200" cy="9525"/>
          </a:xfrm>
          <a:prstGeom prst="rect">
            <a:avLst/>
          </a:prstGeom>
          <a:solidFill>
            <a:srgbClr val="F4F2EC">
              <a:alpha val="15000"/>
            </a:srgbClr>
          </a:solidFill>
          <a:ln/>
        </p:spPr>
      </p:sp>
      <p:sp>
        <p:nvSpPr>
          <p:cNvPr id="22" name="Text 19"/>
          <p:cNvSpPr/>
          <p:nvPr/>
        </p:nvSpPr>
        <p:spPr>
          <a:xfrm>
            <a:off x="1104900" y="5109195"/>
            <a:ext cx="51435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03</a:t>
            </a:r>
            <a:endParaRPr lang="en-US" sz="1650" dirty="0"/>
          </a:p>
        </p:txBody>
      </p:sp>
      <p:sp>
        <p:nvSpPr>
          <p:cNvPr id="23" name="Text 20"/>
          <p:cNvSpPr/>
          <p:nvPr/>
        </p:nvSpPr>
        <p:spPr>
          <a:xfrm>
            <a:off x="1885950" y="5116339"/>
            <a:ext cx="6332994" cy="2809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dirty="0">
                <a:solidFill>
                  <a:srgbClr val="F4F2EC">
                    <a:alpha val="6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Every pound under scrutiny</a:t>
            </a:r>
            <a:endParaRPr lang="en-US" sz="1575" dirty="0"/>
          </a:p>
        </p:txBody>
      </p:sp>
      <p:sp>
        <p:nvSpPr>
          <p:cNvPr id="24" name="Text 21"/>
          <p:cNvSpPr/>
          <p:nvPr/>
        </p:nvSpPr>
        <p:spPr>
          <a:xfrm>
            <a:off x="7986117" y="4975845"/>
            <a:ext cx="6961340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1852"/>
              </a:lnSpc>
              <a:buNone/>
            </a:pPr>
            <a:r>
              <a:rPr lang="en-US" sz="1650" b="1" spc="-16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decision trail that holds up to the board, finance and audit, public or private</a:t>
            </a:r>
            <a:endParaRPr lang="en-US" sz="1650" dirty="0"/>
          </a:p>
        </p:txBody>
      </p:sp>
      <p:sp>
        <p:nvSpPr>
          <p:cNvPr id="25" name="Text 22"/>
          <p:cNvSpPr/>
          <p:nvPr/>
        </p:nvSpPr>
        <p:spPr>
          <a:xfrm>
            <a:off x="14878050" y="4942508"/>
            <a:ext cx="230505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lnSpc>
                <a:spcPct val="82609"/>
              </a:lnSpc>
              <a:buNone/>
            </a:pPr>
            <a:r>
              <a:rPr lang="en-US" sz="2850" b="1" spc="-57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100%</a:t>
            </a:r>
            <a:endParaRPr lang="en-US" sz="2850" dirty="0"/>
          </a:p>
        </p:txBody>
      </p:sp>
      <p:sp>
        <p:nvSpPr>
          <p:cNvPr id="26" name="Text 23"/>
          <p:cNvSpPr/>
          <p:nvPr/>
        </p:nvSpPr>
        <p:spPr>
          <a:xfrm>
            <a:off x="14878050" y="5361608"/>
            <a:ext cx="230505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buNone/>
            </a:pPr>
            <a:r>
              <a:rPr lang="en-US" sz="1125" dirty="0">
                <a:solidFill>
                  <a:srgbClr val="F4F2EC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traceable to measured data</a:t>
            </a:r>
            <a:endParaRPr lang="en-US" sz="1125" dirty="0"/>
          </a:p>
        </p:txBody>
      </p:sp>
      <p:sp>
        <p:nvSpPr>
          <p:cNvPr id="27" name="Shape 24"/>
          <p:cNvSpPr/>
          <p:nvPr/>
        </p:nvSpPr>
        <p:spPr>
          <a:xfrm>
            <a:off x="1104900" y="6704633"/>
            <a:ext cx="16078200" cy="9525"/>
          </a:xfrm>
          <a:prstGeom prst="rect">
            <a:avLst/>
          </a:prstGeom>
          <a:solidFill>
            <a:srgbClr val="F4F2EC">
              <a:alpha val="15000"/>
            </a:srgbClr>
          </a:solidFill>
          <a:ln/>
        </p:spPr>
      </p:sp>
      <p:sp>
        <p:nvSpPr>
          <p:cNvPr id="28" name="Text 25"/>
          <p:cNvSpPr/>
          <p:nvPr/>
        </p:nvSpPr>
        <p:spPr>
          <a:xfrm>
            <a:off x="1104900" y="6090270"/>
            <a:ext cx="51435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04</a:t>
            </a:r>
            <a:endParaRPr lang="en-US" sz="1650" dirty="0"/>
          </a:p>
        </p:txBody>
      </p:sp>
      <p:sp>
        <p:nvSpPr>
          <p:cNvPr id="29" name="Text 26"/>
          <p:cNvSpPr/>
          <p:nvPr/>
        </p:nvSpPr>
        <p:spPr>
          <a:xfrm>
            <a:off x="1885950" y="6097414"/>
            <a:ext cx="6332994" cy="2809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dirty="0">
                <a:solidFill>
                  <a:srgbClr val="F4F2EC">
                    <a:alpha val="6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Net zero, without proof</a:t>
            </a:r>
            <a:endParaRPr lang="en-US" sz="1575" dirty="0"/>
          </a:p>
        </p:txBody>
      </p:sp>
      <p:sp>
        <p:nvSpPr>
          <p:cNvPr id="30" name="Text 27"/>
          <p:cNvSpPr/>
          <p:nvPr/>
        </p:nvSpPr>
        <p:spPr>
          <a:xfrm>
            <a:off x="7986117" y="5956920"/>
            <a:ext cx="6961340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1852"/>
              </a:lnSpc>
              <a:buNone/>
            </a:pPr>
            <a:r>
              <a:rPr lang="en-US" sz="1650" b="1" spc="-16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Real, measured carbon reductions toward the Greener NHS commitment</a:t>
            </a:r>
            <a:endParaRPr lang="en-US" sz="1650" dirty="0"/>
          </a:p>
        </p:txBody>
      </p:sp>
      <p:sp>
        <p:nvSpPr>
          <p:cNvPr id="31" name="Text 28"/>
          <p:cNvSpPr/>
          <p:nvPr/>
        </p:nvSpPr>
        <p:spPr>
          <a:xfrm>
            <a:off x="14878050" y="5923583"/>
            <a:ext cx="230505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lnSpc>
                <a:spcPct val="82609"/>
              </a:lnSpc>
              <a:buNone/>
            </a:pPr>
            <a:r>
              <a:rPr lang="en-US" sz="2850" b="1" spc="-57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55%</a:t>
            </a:r>
            <a:endParaRPr lang="en-US" sz="2850" dirty="0"/>
          </a:p>
        </p:txBody>
      </p:sp>
      <p:sp>
        <p:nvSpPr>
          <p:cNvPr id="32" name="Text 29"/>
          <p:cNvSpPr/>
          <p:nvPr/>
        </p:nvSpPr>
        <p:spPr>
          <a:xfrm>
            <a:off x="14878050" y="6342683"/>
            <a:ext cx="230505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buNone/>
            </a:pPr>
            <a:r>
              <a:rPr lang="en-US" sz="1125" dirty="0">
                <a:solidFill>
                  <a:srgbClr val="F4F2EC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less cost &amp; energy</a:t>
            </a:r>
            <a:endParaRPr lang="en-US" sz="1125" dirty="0"/>
          </a:p>
        </p:txBody>
      </p:sp>
      <p:sp>
        <p:nvSpPr>
          <p:cNvPr id="33" name="Text 30"/>
          <p:cNvSpPr/>
          <p:nvPr/>
        </p:nvSpPr>
        <p:spPr>
          <a:xfrm>
            <a:off x="1104900" y="7071345"/>
            <a:ext cx="514350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05</a:t>
            </a:r>
            <a:endParaRPr lang="en-US" sz="1650" dirty="0"/>
          </a:p>
        </p:txBody>
      </p:sp>
      <p:sp>
        <p:nvSpPr>
          <p:cNvPr id="34" name="Text 31"/>
          <p:cNvSpPr/>
          <p:nvPr/>
        </p:nvSpPr>
        <p:spPr>
          <a:xfrm>
            <a:off x="1885950" y="7078489"/>
            <a:ext cx="6332994" cy="2809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575" dirty="0">
                <a:solidFill>
                  <a:srgbClr val="F4F2EC">
                    <a:alpha val="6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 change that stalls</a:t>
            </a:r>
            <a:endParaRPr lang="en-US" sz="1575" dirty="0"/>
          </a:p>
        </p:txBody>
      </p:sp>
      <p:sp>
        <p:nvSpPr>
          <p:cNvPr id="35" name="Text 32"/>
          <p:cNvSpPr/>
          <p:nvPr/>
        </p:nvSpPr>
        <p:spPr>
          <a:xfrm>
            <a:off x="7986117" y="6937995"/>
            <a:ext cx="6961340" cy="561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01852"/>
              </a:lnSpc>
              <a:buNone/>
            </a:pPr>
            <a:r>
              <a:rPr lang="en-US" sz="1650" b="1" spc="-16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 set of numbers the whole organisation can act on, so the call gets made</a:t>
            </a:r>
            <a:endParaRPr lang="en-US" sz="1650" dirty="0"/>
          </a:p>
        </p:txBody>
      </p:sp>
      <p:sp>
        <p:nvSpPr>
          <p:cNvPr id="36" name="Text 33"/>
          <p:cNvSpPr/>
          <p:nvPr/>
        </p:nvSpPr>
        <p:spPr>
          <a:xfrm>
            <a:off x="14878050" y="6904658"/>
            <a:ext cx="2305050" cy="4000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lnSpc>
                <a:spcPct val="82609"/>
              </a:lnSpc>
              <a:buNone/>
            </a:pPr>
            <a:r>
              <a:rPr lang="en-US" sz="2850" b="1" spc="-57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One</a:t>
            </a:r>
            <a:endParaRPr lang="en-US" sz="2850" dirty="0"/>
          </a:p>
        </p:txBody>
      </p:sp>
      <p:sp>
        <p:nvSpPr>
          <p:cNvPr id="37" name="Text 34"/>
          <p:cNvSpPr/>
          <p:nvPr/>
        </p:nvSpPr>
        <p:spPr>
          <a:xfrm>
            <a:off x="14878050" y="7323758"/>
            <a:ext cx="230505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r" indent="0" marL="0">
              <a:buNone/>
            </a:pPr>
            <a:r>
              <a:rPr lang="en-US" sz="1125" dirty="0">
                <a:solidFill>
                  <a:srgbClr val="F4F2EC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view across the trust</a:t>
            </a:r>
            <a:endParaRPr lang="en-US" sz="1125" dirty="0"/>
          </a:p>
        </p:txBody>
      </p:sp>
      <p:sp>
        <p:nvSpPr>
          <p:cNvPr id="38" name="Text 35"/>
          <p:cNvSpPr/>
          <p:nvPr/>
        </p:nvSpPr>
        <p:spPr>
          <a:xfrm>
            <a:off x="1104900" y="7914308"/>
            <a:ext cx="17686020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dirty="0">
                <a:solidFill>
                  <a:srgbClr val="F4F2EC">
                    <a:alpha val="5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*Healthcare hardware tender, six bids narrowed to two by simulation. See case study.</a:t>
            </a:r>
            <a:endParaRPr lang="en-US" sz="1125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4F2E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04900" y="800100"/>
            <a:ext cx="1953295" cy="276225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6172855" y="852488"/>
            <a:ext cx="1086445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b="1" spc="270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4 </a:t>
            </a:r>
            <a:pPr algn="l" indent="0" marL="0">
              <a:buNone/>
            </a:pPr>
            <a:r>
              <a:rPr lang="en-US" sz="1125" b="1" spc="270" kern="0" dirty="0">
                <a:solidFill>
                  <a:srgbClr val="1D1D1B">
                    <a:alpha val="5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· PROOF</a:t>
            </a:r>
            <a:endParaRPr lang="en-US" sz="1125" dirty="0"/>
          </a:p>
        </p:txBody>
      </p:sp>
      <p:sp>
        <p:nvSpPr>
          <p:cNvPr id="4" name="Text 1"/>
          <p:cNvSpPr/>
          <p:nvPr/>
        </p:nvSpPr>
        <p:spPr>
          <a:xfrm>
            <a:off x="1104900" y="4211836"/>
            <a:ext cx="8376761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spc="210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THE PROBLEM IT SOLVED</a:t>
            </a:r>
            <a:endParaRPr lang="en-US" sz="1050" dirty="0"/>
          </a:p>
        </p:txBody>
      </p:sp>
      <p:sp>
        <p:nvSpPr>
          <p:cNvPr id="5" name="Text 2"/>
          <p:cNvSpPr/>
          <p:nvPr/>
        </p:nvSpPr>
        <p:spPr>
          <a:xfrm>
            <a:off x="1104900" y="4621411"/>
            <a:ext cx="7843695" cy="126325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1377"/>
              </a:lnSpc>
              <a:buNone/>
            </a:pPr>
            <a:r>
              <a:rPr lang="en-US" sz="2400" b="1" spc="-24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Six bids came back with a </a:t>
            </a:r>
            <a:pPr algn="l" indent="0" marL="0">
              <a:lnSpc>
                <a:spcPct val="111377"/>
              </a:lnSpc>
              <a:buNone/>
            </a:pPr>
            <a:r>
              <a:rPr lang="en-US" sz="2400" b="1" spc="-24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250% pricing spread </a:t>
            </a:r>
            <a:pPr algn="l" indent="0" marL="0">
              <a:lnSpc>
                <a:spcPct val="111377"/>
              </a:lnSpc>
              <a:buNone/>
            </a:pPr>
            <a:r>
              <a:rPr lang="en-US" sz="2400" b="1" spc="-24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and no technical baseline to judge them, risk under-provision, or overspend on an inflated solution.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1104900" y="6132314"/>
            <a:ext cx="8376761" cy="2571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425" b="1" dirty="0">
                <a:solidFill>
                  <a:srgbClr val="1D1D1B">
                    <a:alpha val="6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Simulation exposed flaws in four of the six proposals</a:t>
            </a:r>
            <a:endParaRPr lang="en-US" sz="1425" dirty="0"/>
          </a:p>
        </p:txBody>
      </p:sp>
      <p:sp>
        <p:nvSpPr>
          <p:cNvPr id="7" name="Shape 4"/>
          <p:cNvSpPr/>
          <p:nvPr/>
        </p:nvSpPr>
        <p:spPr>
          <a:xfrm>
            <a:off x="9139238" y="3444404"/>
            <a:ext cx="9525" cy="3674492"/>
          </a:xfrm>
          <a:prstGeom prst="rect">
            <a:avLst/>
          </a:prstGeom>
          <a:solidFill>
            <a:srgbClr val="1D1D1B">
              <a:alpha val="14000"/>
            </a:srgbClr>
          </a:solidFill>
          <a:ln/>
        </p:spPr>
      </p:sp>
      <p:sp>
        <p:nvSpPr>
          <p:cNvPr id="8" name="Text 5"/>
          <p:cNvSpPr/>
          <p:nvPr/>
        </p:nvSpPr>
        <p:spPr>
          <a:xfrm>
            <a:off x="9567863" y="3444404"/>
            <a:ext cx="8376761" cy="2000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050" b="1" spc="210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HEALTHCARE · HARDWARE TENDER</a:t>
            </a:r>
            <a:endParaRPr lang="en-US" sz="1050" dirty="0"/>
          </a:p>
        </p:txBody>
      </p:sp>
      <p:sp>
        <p:nvSpPr>
          <p:cNvPr id="9" name="Text 6"/>
          <p:cNvSpPr/>
          <p:nvPr/>
        </p:nvSpPr>
        <p:spPr>
          <a:xfrm>
            <a:off x="9567863" y="3758729"/>
            <a:ext cx="8376761" cy="454149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6495"/>
              </a:lnSpc>
              <a:buNone/>
            </a:pPr>
            <a:r>
              <a:rPr lang="en-US" sz="3150" b="1" spc="-63" kern="0" dirty="0">
                <a:solidFill>
                  <a:srgbClr val="1D1D1B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Reducing risk in a high-variance tender.</a:t>
            </a:r>
            <a:endParaRPr lang="en-US" sz="3150" dirty="0"/>
          </a:p>
        </p:txBody>
      </p:sp>
      <p:sp>
        <p:nvSpPr>
          <p:cNvPr id="10" name="Text 7"/>
          <p:cNvSpPr/>
          <p:nvPr/>
        </p:nvSpPr>
        <p:spPr>
          <a:xfrm>
            <a:off x="9567863" y="4384328"/>
            <a:ext cx="7843695" cy="938213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3529"/>
              </a:lnSpc>
              <a:buNone/>
            </a:pPr>
            <a:r>
              <a:rPr lang="en-US" sz="1575" dirty="0">
                <a:solidFill>
                  <a:srgbClr val="1D1D1B">
                    <a:alpha val="7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Data-driven simulation tested all six proposals against peak clinical loads, eliminated four high-risk bids, and secured a solution guaranteeing performance while cutting energy and carbon 34%.</a:t>
            </a:r>
            <a:endParaRPr lang="en-US" sz="1575" dirty="0"/>
          </a:p>
        </p:txBody>
      </p:sp>
      <p:sp>
        <p:nvSpPr>
          <p:cNvPr id="11" name="Shape 8"/>
          <p:cNvSpPr/>
          <p:nvPr/>
        </p:nvSpPr>
        <p:spPr>
          <a:xfrm>
            <a:off x="9567863" y="5608290"/>
            <a:ext cx="2436763" cy="1510605"/>
          </a:xfrm>
          <a:prstGeom prst="roundRect">
            <a:avLst>
              <a:gd name="adj" fmla="val 7567"/>
            </a:avLst>
          </a:prstGeom>
          <a:solidFill>
            <a:srgbClr val="EAE8E0"/>
          </a:solidFill>
          <a:ln/>
        </p:spPr>
      </p:sp>
      <p:sp>
        <p:nvSpPr>
          <p:cNvPr id="12" name="Text 9"/>
          <p:cNvSpPr/>
          <p:nvPr/>
        </p:nvSpPr>
        <p:spPr>
          <a:xfrm>
            <a:off x="9796463" y="5855940"/>
            <a:ext cx="2177519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759"/>
              </a:lnSpc>
              <a:buNone/>
            </a:pPr>
            <a:r>
              <a:rPr lang="en-US" sz="3600" b="1" spc="-72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250%</a:t>
            </a:r>
            <a:endParaRPr lang="en-US" sz="3600" dirty="0"/>
          </a:p>
        </p:txBody>
      </p:sp>
      <p:sp>
        <p:nvSpPr>
          <p:cNvPr id="13" name="Text 10"/>
          <p:cNvSpPr/>
          <p:nvPr/>
        </p:nvSpPr>
        <p:spPr>
          <a:xfrm>
            <a:off x="9796463" y="6408390"/>
            <a:ext cx="2055763" cy="5009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455"/>
              </a:lnSpc>
              <a:buNone/>
            </a:pPr>
            <a:r>
              <a:rPr lang="en-US" sz="1350" dirty="0">
                <a:solidFill>
                  <a:srgbClr val="1D1D1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Pricing variance across bids</a:t>
            </a:r>
            <a:endParaRPr lang="en-US" sz="1350" dirty="0"/>
          </a:p>
        </p:txBody>
      </p:sp>
      <p:sp>
        <p:nvSpPr>
          <p:cNvPr id="14" name="Shape 11"/>
          <p:cNvSpPr/>
          <p:nvPr/>
        </p:nvSpPr>
        <p:spPr>
          <a:xfrm>
            <a:off x="12157025" y="5608290"/>
            <a:ext cx="2436837" cy="1510605"/>
          </a:xfrm>
          <a:prstGeom prst="roundRect">
            <a:avLst>
              <a:gd name="adj" fmla="val 7567"/>
            </a:avLst>
          </a:prstGeom>
          <a:solidFill>
            <a:srgbClr val="EAE8E0"/>
          </a:solidFill>
          <a:ln/>
        </p:spPr>
      </p:sp>
      <p:sp>
        <p:nvSpPr>
          <p:cNvPr id="15" name="Text 12"/>
          <p:cNvSpPr/>
          <p:nvPr/>
        </p:nvSpPr>
        <p:spPr>
          <a:xfrm>
            <a:off x="12385625" y="5855940"/>
            <a:ext cx="2177601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759"/>
              </a:lnSpc>
              <a:buNone/>
            </a:pPr>
            <a:r>
              <a:rPr lang="en-US" sz="3600" b="1" spc="-72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6 → 2</a:t>
            </a:r>
            <a:pPr algn="l" indent="0" marL="0">
              <a:lnSpc>
                <a:spcPct val="82759"/>
              </a:lnSpc>
              <a:buNone/>
            </a:pPr>
            <a:r>
              <a:rPr lang="en-US" sz="1500" b="1" baseline="30000" spc="-72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*</a:t>
            </a:r>
            <a:endParaRPr lang="en-US" sz="3600" dirty="0"/>
          </a:p>
        </p:txBody>
      </p:sp>
      <p:sp>
        <p:nvSpPr>
          <p:cNvPr id="16" name="Text 13"/>
          <p:cNvSpPr/>
          <p:nvPr/>
        </p:nvSpPr>
        <p:spPr>
          <a:xfrm>
            <a:off x="12385625" y="6408390"/>
            <a:ext cx="2055837" cy="5009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455"/>
              </a:lnSpc>
              <a:buNone/>
            </a:pPr>
            <a:r>
              <a:rPr lang="en-US" sz="1350" dirty="0">
                <a:solidFill>
                  <a:srgbClr val="1D1D1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Bids narrowed by simulation</a:t>
            </a:r>
            <a:endParaRPr lang="en-US" sz="1350" dirty="0"/>
          </a:p>
        </p:txBody>
      </p:sp>
      <p:sp>
        <p:nvSpPr>
          <p:cNvPr id="17" name="Shape 14"/>
          <p:cNvSpPr/>
          <p:nvPr/>
        </p:nvSpPr>
        <p:spPr>
          <a:xfrm>
            <a:off x="14746263" y="5608290"/>
            <a:ext cx="2436837" cy="1510605"/>
          </a:xfrm>
          <a:prstGeom prst="roundRect">
            <a:avLst>
              <a:gd name="adj" fmla="val 7567"/>
            </a:avLst>
          </a:prstGeom>
          <a:solidFill>
            <a:srgbClr val="EAE8E0"/>
          </a:solidFill>
          <a:ln/>
        </p:spPr>
      </p:sp>
      <p:sp>
        <p:nvSpPr>
          <p:cNvPr id="18" name="Text 15"/>
          <p:cNvSpPr/>
          <p:nvPr/>
        </p:nvSpPr>
        <p:spPr>
          <a:xfrm>
            <a:off x="14974863" y="5855940"/>
            <a:ext cx="2177601" cy="49530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82759"/>
              </a:lnSpc>
              <a:buNone/>
            </a:pPr>
            <a:r>
              <a:rPr lang="en-US" sz="3600" b="1" spc="-72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34%</a:t>
            </a:r>
            <a:endParaRPr lang="en-US" sz="3600" dirty="0"/>
          </a:p>
        </p:txBody>
      </p:sp>
      <p:sp>
        <p:nvSpPr>
          <p:cNvPr id="19" name="Text 16"/>
          <p:cNvSpPr/>
          <p:nvPr/>
        </p:nvSpPr>
        <p:spPr>
          <a:xfrm>
            <a:off x="14974863" y="6408390"/>
            <a:ext cx="2055837" cy="50095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10455"/>
              </a:lnSpc>
              <a:buNone/>
            </a:pPr>
            <a:r>
              <a:rPr lang="en-US" sz="1350" dirty="0">
                <a:solidFill>
                  <a:srgbClr val="1D1D1B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Energy &amp; carbon reduction</a:t>
            </a:r>
            <a:endParaRPr lang="en-US" sz="13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14362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>
            <a:alphaModFix amt="50000"/>
          </a:blip>
          <a:stretch>
            <a:fillRect/>
          </a:stretch>
        </p:blipFill>
        <p:spPr>
          <a:xfrm>
            <a:off x="12534900" y="5310336"/>
            <a:ext cx="4572000" cy="1171277"/>
          </a:xfrm>
          <a:prstGeom prst="rect">
            <a:avLst/>
          </a:prstGeom>
        </p:spPr>
      </p:pic>
      <p:sp>
        <p:nvSpPr>
          <p:cNvPr id="3" name="Text 0"/>
          <p:cNvSpPr/>
          <p:nvPr/>
        </p:nvSpPr>
        <p:spPr>
          <a:xfrm>
            <a:off x="1104900" y="800100"/>
            <a:ext cx="1526195" cy="209550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125" b="1" spc="293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GET STARTED</a:t>
            </a:r>
            <a:endParaRPr lang="en-US" sz="1125" dirty="0"/>
          </a:p>
        </p:txBody>
      </p:sp>
      <p:pic>
        <p:nvPicPr>
          <p:cNvPr id="4" name="Image 1" descr="preencoded.png">    </p:cNvPr>
          <p:cNvPicPr>
            <a:picLocks noChangeAspect="1"/>
          </p:cNvPicPr>
          <p:nvPr/>
        </p:nvPicPr>
        <p:blipFill>
          <a:blip r:embed="rId2">
            <a:alphaModFix amt="95000"/>
          </a:blip>
          <a:stretch>
            <a:fillRect/>
          </a:stretch>
        </p:blipFill>
        <p:spPr>
          <a:xfrm>
            <a:off x="15689535" y="800100"/>
            <a:ext cx="1493565" cy="742950"/>
          </a:xfrm>
          <a:prstGeom prst="rect">
            <a:avLst/>
          </a:prstGeom>
        </p:spPr>
      </p:pic>
      <p:sp>
        <p:nvSpPr>
          <p:cNvPr id="5" name="Text 1"/>
          <p:cNvSpPr/>
          <p:nvPr/>
        </p:nvSpPr>
        <p:spPr>
          <a:xfrm>
            <a:off x="1104900" y="3085281"/>
            <a:ext cx="13735050" cy="19399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79238"/>
              </a:lnSpc>
              <a:buNone/>
            </a:pPr>
            <a:r>
              <a:rPr lang="en-US" sz="7800" b="1" spc="-195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Safe, affordable, </a:t>
            </a:r>
            <a:pPr algn="l" indent="0" marL="0">
              <a:lnSpc>
                <a:spcPct val="79238"/>
              </a:lnSpc>
              <a:buNone/>
            </a:pPr>
            <a:r>
              <a:rPr lang="en-US" sz="7800" b="1" u="heavy" spc="-195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defensible.</a:t>
            </a:r>
            <a:endParaRPr lang="en-US" sz="7800" dirty="0"/>
          </a:p>
        </p:txBody>
      </p:sp>
      <p:sp>
        <p:nvSpPr>
          <p:cNvPr id="6" name="Text 2"/>
          <p:cNvSpPr/>
          <p:nvPr/>
        </p:nvSpPr>
        <p:spPr>
          <a:xfrm>
            <a:off x="1104900" y="5311006"/>
            <a:ext cx="9025890" cy="809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lnSpc>
                <a:spcPct val="124615"/>
              </a:lnSpc>
              <a:buNone/>
            </a:pPr>
            <a:r>
              <a:rPr lang="en-US" sz="2025" dirty="0">
                <a:solidFill>
                  <a:srgbClr val="F4F2EC">
                    <a:alpha val="72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Consolidating or refreshing the estate? Bring us the decision. We will put measured evidence under it, so the saving can go back into care.</a:t>
            </a:r>
            <a:endParaRPr lang="en-US" sz="2025" dirty="0"/>
          </a:p>
        </p:txBody>
      </p:sp>
      <p:sp>
        <p:nvSpPr>
          <p:cNvPr id="7" name="Shape 3"/>
          <p:cNvSpPr/>
          <p:nvPr/>
        </p:nvSpPr>
        <p:spPr>
          <a:xfrm>
            <a:off x="1104900" y="6539731"/>
            <a:ext cx="2274243" cy="719138"/>
          </a:xfrm>
          <a:prstGeom prst="roundRect">
            <a:avLst>
              <a:gd name="adj" fmla="val 50000"/>
            </a:avLst>
          </a:prstGeom>
          <a:solidFill>
            <a:srgbClr val="00A676"/>
          </a:solidFill>
          <a:ln/>
        </p:spPr>
      </p:sp>
      <p:sp>
        <p:nvSpPr>
          <p:cNvPr id="8" name="Text 4"/>
          <p:cNvSpPr/>
          <p:nvPr/>
        </p:nvSpPr>
        <p:spPr>
          <a:xfrm>
            <a:off x="1524000" y="6749281"/>
            <a:ext cx="1512243" cy="33813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950" b="1" spc="-19" kern="0" dirty="0">
                <a:solidFill>
                  <a:srgbClr val="0D241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Let's Talk →</a:t>
            </a:r>
            <a:endParaRPr lang="en-US" sz="1950" dirty="0"/>
          </a:p>
        </p:txBody>
      </p:sp>
      <p:sp>
        <p:nvSpPr>
          <p:cNvPr id="9" name="Text 5"/>
          <p:cNvSpPr/>
          <p:nvPr/>
        </p:nvSpPr>
        <p:spPr>
          <a:xfrm>
            <a:off x="3722043" y="6758806"/>
            <a:ext cx="2857738" cy="319088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800" b="1" dirty="0">
                <a:solidFill>
                  <a:srgbClr val="F4F2EC">
                    <a:alpha val="85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interactdc.com/contact</a:t>
            </a:r>
            <a:endParaRPr lang="en-US" sz="1800" dirty="0"/>
          </a:p>
        </p:txBody>
      </p:sp>
      <p:sp>
        <p:nvSpPr>
          <p:cNvPr id="10" name="Shape 6"/>
          <p:cNvSpPr/>
          <p:nvPr/>
        </p:nvSpPr>
        <p:spPr>
          <a:xfrm>
            <a:off x="1104900" y="8801100"/>
            <a:ext cx="16078200" cy="9525"/>
          </a:xfrm>
          <a:prstGeom prst="rect">
            <a:avLst/>
          </a:prstGeom>
          <a:solidFill>
            <a:srgbClr val="F4F2EC">
              <a:alpha val="18000"/>
            </a:srgbClr>
          </a:solidFill>
          <a:ln/>
        </p:spPr>
      </p:sp>
      <p:sp>
        <p:nvSpPr>
          <p:cNvPr id="11" name="Text 7"/>
          <p:cNvSpPr/>
          <p:nvPr/>
        </p:nvSpPr>
        <p:spPr>
          <a:xfrm>
            <a:off x="1104900" y="9096375"/>
            <a:ext cx="1467914" cy="42862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2550" b="1" spc="-25" kern="0" dirty="0">
                <a:solidFill>
                  <a:srgbClr val="F4F2EC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interact</a:t>
            </a:r>
            <a:pPr algn="l" indent="0" marL="0">
              <a:buNone/>
            </a:pPr>
            <a:r>
              <a:rPr lang="en-US" sz="2550" b="1" spc="-25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.</a:t>
            </a:r>
            <a:endParaRPr lang="en-US" sz="2550" dirty="0"/>
          </a:p>
        </p:txBody>
      </p:sp>
      <p:sp>
        <p:nvSpPr>
          <p:cNvPr id="12" name="Text 8"/>
          <p:cNvSpPr/>
          <p:nvPr/>
        </p:nvSpPr>
        <p:spPr>
          <a:xfrm>
            <a:off x="13442677" y="9163050"/>
            <a:ext cx="4114465" cy="295275"/>
          </a:xfrm>
          <a:prstGeom prst="rect">
            <a:avLst/>
          </a:prstGeom>
          <a:noFill/>
          <a:ln/>
        </p:spPr>
        <p:txBody>
          <a:bodyPr wrap="square" lIns="25400" tIns="25400" rIns="25400" bIns="25400" rtlCol="0" anchor="t">
            <a:normAutofit/>
          </a:bodyPr>
          <a:lstStyle/>
          <a:p>
            <a:pPr algn="l" indent="0" marL="0">
              <a:buNone/>
            </a:pPr>
            <a:r>
              <a:rPr lang="en-US" sz="1650" b="1" spc="17" kern="0" dirty="0">
                <a:solidFill>
                  <a:srgbClr val="F4F2EC">
                    <a:alpha val="80000"/>
                  </a:srgbClr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Buy &amp; change better. </a:t>
            </a:r>
            <a:pPr algn="l" indent="0" marL="0">
              <a:buNone/>
            </a:pPr>
            <a:r>
              <a:rPr lang="en-US" sz="1650" b="1" u="heavy" spc="17" kern="0" dirty="0">
                <a:solidFill>
                  <a:srgbClr val="00A676"/>
                </a:solidFill>
                <a:latin typeface="Inter" pitchFamily="34" charset="0"/>
                <a:ea typeface="Inter" pitchFamily="34" charset="-122"/>
                <a:cs typeface="Inter" pitchFamily="34" charset="-120"/>
              </a:rPr>
              <a:t>With evidence.</a:t>
            </a:r>
            <a:endParaRPr lang="en-US" sz="1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2026-07-29T10:01:29Z</dcterms:created>
  <dcterms:modified xsi:type="dcterms:W3CDTF">2026-07-29T10:01:29Z</dcterms:modified>
</cp:coreProperties>
</file>