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Open: the hardware under core banking, cards and trading is a major, multi-year commitment. Interact puts independent evidence under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ways to engage. Verify: self-serve tooling to model options. Advisory: senior partnership on the decisions that carry the most weight. Same dataset behind both.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Five problems a finance-sector IT buyer knows well. These are the objections and risks the evidence removes.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Each problem answered by measured evidence. Same five, now with the outcome Interact delivers.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Testimonial from a tier-one UK bank, alongside the financial services case: tripled compute for the same spend, £1.68m saved.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Close: bring us the decision you're weighing and we'll tell you what the data says.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36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85000"/>
          </a:blip>
          <a:stretch>
            <a:fillRect/>
          </a:stretch>
        </p:blipFill>
        <p:spPr>
          <a:xfrm>
            <a:off x="12573000" y="5846341"/>
            <a:ext cx="4953000" cy="1268909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800100"/>
            <a:ext cx="2290018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104900" y="1295400"/>
            <a:ext cx="2913154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b="1" spc="293" kern="0" dirty="0">
                <a:solidFill>
                  <a:srgbClr val="F4F2EC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FINANCIAL SERVICES</a:t>
            </a:r>
            <a:endParaRPr lang="en-US" sz="1125" dirty="0"/>
          </a:p>
        </p:txBody>
      </p:sp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73958" y="800100"/>
            <a:ext cx="1109142" cy="99060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1104900" y="3363441"/>
            <a:ext cx="125730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b="1" spc="293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BANKS · CARDS · CORE BANKING · TRADING PLATFORMS</a:t>
            </a:r>
            <a:endParaRPr lang="en-US" sz="1125" dirty="0"/>
          </a:p>
        </p:txBody>
      </p:sp>
      <p:sp>
        <p:nvSpPr>
          <p:cNvPr id="7" name="Text 2"/>
          <p:cNvSpPr/>
          <p:nvPr/>
        </p:nvSpPr>
        <p:spPr>
          <a:xfrm>
            <a:off x="1104900" y="3820641"/>
            <a:ext cx="12573000" cy="111702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9217"/>
              </a:lnSpc>
              <a:buNone/>
            </a:pPr>
            <a:r>
              <a:rPr lang="en-US" sz="8850" b="1" spc="-221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Interact for </a:t>
            </a:r>
            <a:pPr algn="l" indent="0" marL="0">
              <a:lnSpc>
                <a:spcPct val="79217"/>
              </a:lnSpc>
              <a:buNone/>
            </a:pPr>
            <a:r>
              <a:rPr lang="en-US" sz="8850" b="1" u="heavy" spc="-221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finance.</a:t>
            </a:r>
            <a:endParaRPr lang="en-US" sz="8850" dirty="0"/>
          </a:p>
        </p:txBody>
      </p:sp>
      <p:sp>
        <p:nvSpPr>
          <p:cNvPr id="8" name="Text 3"/>
          <p:cNvSpPr/>
          <p:nvPr/>
        </p:nvSpPr>
        <p:spPr>
          <a:xfrm>
            <a:off x="1104900" y="5223421"/>
            <a:ext cx="8044815" cy="1195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4615"/>
              </a:lnSpc>
              <a:buNone/>
            </a:pPr>
            <a:r>
              <a:rPr lang="en-US" sz="2025" dirty="0">
                <a:solidFill>
                  <a:srgbClr val="F4F2EC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Independent, measured evidence under every major hardware commitment, so the systems your customers and the market depend on are sized right every time.</a:t>
            </a:r>
            <a:endParaRPr lang="en-US" sz="2025" dirty="0"/>
          </a:p>
        </p:txBody>
      </p:sp>
      <p:sp>
        <p:nvSpPr>
          <p:cNvPr id="9" name="Shape 4"/>
          <p:cNvSpPr/>
          <p:nvPr/>
        </p:nvSpPr>
        <p:spPr>
          <a:xfrm>
            <a:off x="1104900" y="7953375"/>
            <a:ext cx="16078200" cy="9525"/>
          </a:xfrm>
          <a:prstGeom prst="rect">
            <a:avLst/>
          </a:prstGeom>
          <a:solidFill>
            <a:srgbClr val="F4F2EC">
              <a:alpha val="18000"/>
            </a:srgbClr>
          </a:solidFill>
          <a:ln/>
        </p:spPr>
      </p:sp>
      <p:sp>
        <p:nvSpPr>
          <p:cNvPr id="10" name="Text 5"/>
          <p:cNvSpPr/>
          <p:nvPr/>
        </p:nvSpPr>
        <p:spPr>
          <a:xfrm>
            <a:off x="1104900" y="9267825"/>
            <a:ext cx="6777060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spc="29" kern="0" dirty="0">
                <a:solidFill>
                  <a:srgbClr val="F4F2EC">
                    <a:alpha val="7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100,000s of benchmarks · 500+ data centres · 9 years of research</a:t>
            </a:r>
            <a:endParaRPr lang="en-US" sz="1425" dirty="0"/>
          </a:p>
        </p:txBody>
      </p:sp>
      <p:sp>
        <p:nvSpPr>
          <p:cNvPr id="11" name="Text 6"/>
          <p:cNvSpPr/>
          <p:nvPr/>
        </p:nvSpPr>
        <p:spPr>
          <a:xfrm>
            <a:off x="15207355" y="8248650"/>
            <a:ext cx="1975745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82540"/>
              </a:lnSpc>
              <a:buNone/>
            </a:pPr>
            <a:r>
              <a:rPr lang="en-US" sz="5850" b="1" spc="-117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55%</a:t>
            </a:r>
            <a:endParaRPr lang="en-US" sz="5850" dirty="0"/>
          </a:p>
        </p:txBody>
      </p:sp>
      <p:sp>
        <p:nvSpPr>
          <p:cNvPr id="12" name="Text 7"/>
          <p:cNvSpPr/>
          <p:nvPr/>
        </p:nvSpPr>
        <p:spPr>
          <a:xfrm>
            <a:off x="15310768" y="9067800"/>
            <a:ext cx="1872332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1350" dirty="0">
                <a:solidFill>
                  <a:srgbClr val="F4F2EC">
                    <a:alpha val="7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Less cost and energy, no new risk.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4900" y="800100"/>
            <a:ext cx="1953295" cy="2762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499184" y="852488"/>
            <a:ext cx="1852307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b="1" spc="27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</a:t>
            </a:r>
            <a:pPr algn="l" indent="0" marL="0">
              <a:buNone/>
            </a:pPr>
            <a:r>
              <a:rPr lang="en-US" sz="1125" b="1" spc="270" kern="0" dirty="0">
                <a:solidFill>
                  <a:srgbClr val="1D1D1B">
                    <a:alpha val="5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 TWO WAYS IN</a:t>
            </a:r>
            <a:endParaRPr lang="en-US" sz="1125" dirty="0"/>
          </a:p>
        </p:txBody>
      </p:sp>
      <p:sp>
        <p:nvSpPr>
          <p:cNvPr id="4" name="Text 1"/>
          <p:cNvSpPr/>
          <p:nvPr/>
        </p:nvSpPr>
        <p:spPr>
          <a:xfrm>
            <a:off x="1104900" y="1419225"/>
            <a:ext cx="17686020" cy="784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0825"/>
              </a:lnSpc>
              <a:buNone/>
            </a:pPr>
            <a:r>
              <a:rPr lang="en-US" sz="6000" b="1" spc="-150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Two paths. </a:t>
            </a:r>
            <a:pPr algn="l" indent="0" marL="0">
              <a:lnSpc>
                <a:spcPct val="80825"/>
              </a:lnSpc>
              <a:buNone/>
            </a:pPr>
            <a:r>
              <a:rPr lang="en-US" sz="6000" b="1" u="heavy" spc="-15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route.</a:t>
            </a:r>
            <a:endParaRPr lang="en-US" sz="6000" dirty="0"/>
          </a:p>
        </p:txBody>
      </p:sp>
      <p:sp>
        <p:nvSpPr>
          <p:cNvPr id="5" name="Shape 2"/>
          <p:cNvSpPr/>
          <p:nvPr/>
        </p:nvSpPr>
        <p:spPr>
          <a:xfrm>
            <a:off x="1104900" y="3079998"/>
            <a:ext cx="7867650" cy="4342358"/>
          </a:xfrm>
          <a:prstGeom prst="roundRect">
            <a:avLst>
              <a:gd name="adj" fmla="val 3071"/>
            </a:avLst>
          </a:prstGeom>
          <a:solidFill>
            <a:srgbClr val="EAE8E0"/>
          </a:solidFill>
          <a:ln/>
        </p:spPr>
      </p:sp>
      <p:sp>
        <p:nvSpPr>
          <p:cNvPr id="6" name="Text 3"/>
          <p:cNvSpPr/>
          <p:nvPr/>
        </p:nvSpPr>
        <p:spPr>
          <a:xfrm>
            <a:off x="1543050" y="3499098"/>
            <a:ext cx="7690485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spc="210" kern="0" dirty="0">
                <a:solidFill>
                  <a:srgbClr val="1D1D1B">
                    <a:alpha val="5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 · SELF-SERVE SOFTWARE &amp; TOOLING</a:t>
            </a:r>
            <a:endParaRPr lang="en-US" sz="10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050" y="3851523"/>
            <a:ext cx="649337" cy="4953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382887" y="3880098"/>
            <a:ext cx="3286006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883"/>
              </a:lnSpc>
              <a:buNone/>
            </a:pPr>
            <a:r>
              <a:rPr lang="en-US" sz="3450" b="1" spc="-69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Interact </a:t>
            </a:r>
            <a:pPr algn="l" indent="0" marL="0">
              <a:lnSpc>
                <a:spcPct val="82883"/>
              </a:lnSpc>
              <a:buNone/>
            </a:pPr>
            <a:r>
              <a:rPr lang="en-US" sz="3450" b="1" spc="-69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Verify</a:t>
            </a:r>
            <a:endParaRPr lang="en-US" sz="3450" dirty="0"/>
          </a:p>
        </p:txBody>
      </p:sp>
      <p:sp>
        <p:nvSpPr>
          <p:cNvPr id="9" name="Text 5"/>
          <p:cNvSpPr/>
          <p:nvPr/>
        </p:nvSpPr>
        <p:spPr>
          <a:xfrm>
            <a:off x="1543050" y="4480173"/>
            <a:ext cx="7690485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i="1" dirty="0">
                <a:solidFill>
                  <a:srgbClr val="1D1D1B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“Buy &amp; change better.”</a:t>
            </a:r>
            <a:endParaRPr lang="en-US" sz="1650" dirty="0"/>
          </a:p>
        </p:txBody>
      </p:sp>
      <p:sp>
        <p:nvSpPr>
          <p:cNvPr id="10" name="Text 6"/>
          <p:cNvSpPr/>
          <p:nvPr/>
        </p:nvSpPr>
        <p:spPr>
          <a:xfrm>
            <a:off x="1543050" y="5042148"/>
            <a:ext cx="16661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›</a:t>
            </a:r>
            <a:endParaRPr lang="en-US" sz="1650" dirty="0"/>
          </a:p>
        </p:txBody>
      </p:sp>
      <p:sp>
        <p:nvSpPr>
          <p:cNvPr id="11" name="Text 7"/>
          <p:cNvSpPr/>
          <p:nvPr/>
        </p:nvSpPr>
        <p:spPr>
          <a:xfrm>
            <a:off x="1804913" y="5042148"/>
            <a:ext cx="6425818" cy="3314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4074"/>
              </a:lnSpc>
              <a:buNone/>
            </a:pPr>
            <a:r>
              <a:rPr lang="en-US" sz="165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Benchmark your estate and model the options on the table</a:t>
            </a:r>
            <a:endParaRPr lang="en-US" sz="1650" dirty="0"/>
          </a:p>
        </p:txBody>
      </p:sp>
      <p:sp>
        <p:nvSpPr>
          <p:cNvPr id="12" name="Text 8"/>
          <p:cNvSpPr/>
          <p:nvPr/>
        </p:nvSpPr>
        <p:spPr>
          <a:xfrm>
            <a:off x="1543050" y="5525988"/>
            <a:ext cx="16661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›</a:t>
            </a:r>
            <a:endParaRPr lang="en-US" sz="1650" dirty="0"/>
          </a:p>
        </p:txBody>
      </p:sp>
      <p:sp>
        <p:nvSpPr>
          <p:cNvPr id="13" name="Text 9"/>
          <p:cNvSpPr/>
          <p:nvPr/>
        </p:nvSpPr>
        <p:spPr>
          <a:xfrm>
            <a:off x="1804913" y="5525988"/>
            <a:ext cx="6677278" cy="3314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4074"/>
              </a:lnSpc>
              <a:buNone/>
            </a:pPr>
            <a:r>
              <a:rPr lang="en-US" sz="165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See cost, performance, power &amp; footprint before you commit</a:t>
            </a:r>
            <a:endParaRPr lang="en-US" sz="1650" dirty="0"/>
          </a:p>
        </p:txBody>
      </p:sp>
      <p:sp>
        <p:nvSpPr>
          <p:cNvPr id="14" name="Text 10"/>
          <p:cNvSpPr/>
          <p:nvPr/>
        </p:nvSpPr>
        <p:spPr>
          <a:xfrm>
            <a:off x="1543050" y="6009829"/>
            <a:ext cx="16661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›</a:t>
            </a:r>
            <a:endParaRPr lang="en-US" sz="1650" dirty="0"/>
          </a:p>
        </p:txBody>
      </p:sp>
      <p:sp>
        <p:nvSpPr>
          <p:cNvPr id="15" name="Text 11"/>
          <p:cNvSpPr/>
          <p:nvPr/>
        </p:nvSpPr>
        <p:spPr>
          <a:xfrm>
            <a:off x="1804913" y="6009829"/>
            <a:ext cx="4661423" cy="3314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4074"/>
              </a:lnSpc>
              <a:buNone/>
            </a:pPr>
            <a:r>
              <a:rPr lang="en-US" sz="165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decision-ready recommendation in days</a:t>
            </a:r>
            <a:endParaRPr lang="en-US" sz="1650" dirty="0"/>
          </a:p>
        </p:txBody>
      </p:sp>
      <p:sp>
        <p:nvSpPr>
          <p:cNvPr id="16" name="Shape 12"/>
          <p:cNvSpPr/>
          <p:nvPr/>
        </p:nvSpPr>
        <p:spPr>
          <a:xfrm>
            <a:off x="1543050" y="6569869"/>
            <a:ext cx="6991350" cy="9525"/>
          </a:xfrm>
          <a:prstGeom prst="rect">
            <a:avLst/>
          </a:prstGeom>
          <a:solidFill>
            <a:srgbClr val="1D1D1B">
              <a:alpha val="14000"/>
            </a:srgbClr>
          </a:solidFill>
          <a:ln/>
        </p:spPr>
      </p:sp>
      <p:sp>
        <p:nvSpPr>
          <p:cNvPr id="17" name="Text 13"/>
          <p:cNvSpPr/>
          <p:nvPr/>
        </p:nvSpPr>
        <p:spPr>
          <a:xfrm>
            <a:off x="1543050" y="6769894"/>
            <a:ext cx="7201091" cy="271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D1D1B">
                    <a:alpha val="7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Typical payback inside the </a:t>
            </a:r>
            <a:pPr algn="l" indent="0" marL="0">
              <a:buNone/>
            </a:pPr>
            <a:r>
              <a:rPr lang="en-US" sz="150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 quarter</a:t>
            </a:r>
            <a:pPr algn="l" indent="0" marL="0">
              <a:buNone/>
            </a:pPr>
            <a:r>
              <a:rPr lang="en-US" sz="1500" b="1" dirty="0">
                <a:solidFill>
                  <a:srgbClr val="1D1D1B">
                    <a:alpha val="7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500" dirty="0"/>
          </a:p>
        </p:txBody>
      </p:sp>
      <p:sp>
        <p:nvSpPr>
          <p:cNvPr id="18" name="Shape 14"/>
          <p:cNvSpPr/>
          <p:nvPr/>
        </p:nvSpPr>
        <p:spPr>
          <a:xfrm>
            <a:off x="9315450" y="3079998"/>
            <a:ext cx="7867650" cy="4342358"/>
          </a:xfrm>
          <a:prstGeom prst="roundRect">
            <a:avLst>
              <a:gd name="adj" fmla="val 3071"/>
            </a:avLst>
          </a:prstGeom>
          <a:solidFill>
            <a:srgbClr val="14362B"/>
          </a:solidFill>
          <a:ln/>
        </p:spPr>
      </p:sp>
      <p:sp>
        <p:nvSpPr>
          <p:cNvPr id="19" name="Text 15"/>
          <p:cNvSpPr/>
          <p:nvPr/>
        </p:nvSpPr>
        <p:spPr>
          <a:xfrm>
            <a:off x="9753600" y="3499098"/>
            <a:ext cx="7690485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spc="210" kern="0" dirty="0">
                <a:solidFill>
                  <a:srgbClr val="F4F2EC">
                    <a:alpha val="5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 · STRATEGIC PARTNERSHIP</a:t>
            </a:r>
            <a:endParaRPr lang="en-US" sz="1050" dirty="0"/>
          </a:p>
        </p:txBody>
      </p:sp>
      <p:sp>
        <p:nvSpPr>
          <p:cNvPr id="20" name="Shape 16"/>
          <p:cNvSpPr/>
          <p:nvPr/>
        </p:nvSpPr>
        <p:spPr>
          <a:xfrm>
            <a:off x="9753600" y="3851523"/>
            <a:ext cx="678135" cy="495300"/>
          </a:xfrm>
          <a:prstGeom prst="roundRect">
            <a:avLst>
              <a:gd name="adj" fmla="val 19231"/>
            </a:avLst>
          </a:prstGeom>
          <a:solidFill>
            <a:srgbClr val="F4F2EC"/>
          </a:solidFill>
          <a:ln/>
        </p:spPr>
      </p:sp>
      <p:pic>
        <p:nvPicPr>
          <p:cNvPr id="2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7900" y="3927723"/>
            <a:ext cx="449535" cy="342900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10622235" y="3880098"/>
            <a:ext cx="3986279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883"/>
              </a:lnSpc>
              <a:buNone/>
            </a:pPr>
            <a:r>
              <a:rPr lang="en-US" sz="3450" b="1" spc="-69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Interact </a:t>
            </a:r>
            <a:pPr algn="l" indent="0" marL="0">
              <a:lnSpc>
                <a:spcPct val="82883"/>
              </a:lnSpc>
              <a:buNone/>
            </a:pPr>
            <a:r>
              <a:rPr lang="en-US" sz="3450" b="1" spc="-69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Advisory</a:t>
            </a:r>
            <a:endParaRPr lang="en-US" sz="3450" dirty="0"/>
          </a:p>
        </p:txBody>
      </p:sp>
      <p:sp>
        <p:nvSpPr>
          <p:cNvPr id="23" name="Text 18"/>
          <p:cNvSpPr/>
          <p:nvPr/>
        </p:nvSpPr>
        <p:spPr>
          <a:xfrm>
            <a:off x="9753600" y="4480173"/>
            <a:ext cx="7690485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i="1" dirty="0">
                <a:solidFill>
                  <a:srgbClr val="F4F2EC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“Buy well, every time.”</a:t>
            </a:r>
            <a:endParaRPr lang="en-US" sz="1650" dirty="0"/>
          </a:p>
        </p:txBody>
      </p:sp>
      <p:sp>
        <p:nvSpPr>
          <p:cNvPr id="24" name="Text 19"/>
          <p:cNvSpPr/>
          <p:nvPr/>
        </p:nvSpPr>
        <p:spPr>
          <a:xfrm>
            <a:off x="9753600" y="5042148"/>
            <a:ext cx="16661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›</a:t>
            </a:r>
            <a:endParaRPr lang="en-US" sz="1650" dirty="0"/>
          </a:p>
        </p:txBody>
      </p:sp>
      <p:sp>
        <p:nvSpPr>
          <p:cNvPr id="25" name="Text 20"/>
          <p:cNvSpPr/>
          <p:nvPr/>
        </p:nvSpPr>
        <p:spPr>
          <a:xfrm>
            <a:off x="10015463" y="5042148"/>
            <a:ext cx="4880960" cy="3314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4074"/>
              </a:lnSpc>
              <a:buNone/>
            </a:pPr>
            <a:r>
              <a:rPr lang="en-US" sz="165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senior counterpart who knows your estate</a:t>
            </a:r>
            <a:endParaRPr lang="en-US" sz="1650" dirty="0"/>
          </a:p>
        </p:txBody>
      </p:sp>
      <p:sp>
        <p:nvSpPr>
          <p:cNvPr id="26" name="Text 21"/>
          <p:cNvSpPr/>
          <p:nvPr/>
        </p:nvSpPr>
        <p:spPr>
          <a:xfrm>
            <a:off x="9753600" y="5525988"/>
            <a:ext cx="16661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›</a:t>
            </a:r>
            <a:endParaRPr lang="en-US" sz="1650" dirty="0"/>
          </a:p>
        </p:txBody>
      </p:sp>
      <p:sp>
        <p:nvSpPr>
          <p:cNvPr id="27" name="Text 22"/>
          <p:cNvSpPr/>
          <p:nvPr/>
        </p:nvSpPr>
        <p:spPr>
          <a:xfrm>
            <a:off x="10015463" y="5525988"/>
            <a:ext cx="7047674" cy="3314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4074"/>
              </a:lnSpc>
              <a:buNone/>
            </a:pPr>
            <a:r>
              <a:rPr lang="en-US" sz="165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Procurement, risk and leadership aligned on one set of numbers</a:t>
            </a:r>
            <a:endParaRPr lang="en-US" sz="1650" dirty="0"/>
          </a:p>
        </p:txBody>
      </p:sp>
      <p:sp>
        <p:nvSpPr>
          <p:cNvPr id="28" name="Text 23"/>
          <p:cNvSpPr/>
          <p:nvPr/>
        </p:nvSpPr>
        <p:spPr>
          <a:xfrm>
            <a:off x="9753600" y="6009829"/>
            <a:ext cx="16661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›</a:t>
            </a:r>
            <a:endParaRPr lang="en-US" sz="1650" dirty="0"/>
          </a:p>
        </p:txBody>
      </p:sp>
      <p:sp>
        <p:nvSpPr>
          <p:cNvPr id="29" name="Text 24"/>
          <p:cNvSpPr/>
          <p:nvPr/>
        </p:nvSpPr>
        <p:spPr>
          <a:xfrm>
            <a:off x="10015463" y="6009829"/>
            <a:ext cx="4040304" cy="3314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4074"/>
              </a:lnSpc>
              <a:buNone/>
            </a:pPr>
            <a:r>
              <a:rPr lang="en-US" sz="165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Support through to executed change</a:t>
            </a:r>
            <a:endParaRPr lang="en-US" sz="1650" dirty="0"/>
          </a:p>
        </p:txBody>
      </p:sp>
      <p:sp>
        <p:nvSpPr>
          <p:cNvPr id="30" name="Shape 25"/>
          <p:cNvSpPr/>
          <p:nvPr/>
        </p:nvSpPr>
        <p:spPr>
          <a:xfrm>
            <a:off x="9753600" y="6569869"/>
            <a:ext cx="6991350" cy="9525"/>
          </a:xfrm>
          <a:prstGeom prst="rect">
            <a:avLst/>
          </a:prstGeom>
          <a:solidFill>
            <a:srgbClr val="F4F2EC">
              <a:alpha val="18000"/>
            </a:srgbClr>
          </a:solidFill>
          <a:ln/>
        </p:spPr>
      </p:sp>
      <p:sp>
        <p:nvSpPr>
          <p:cNvPr id="31" name="Text 26"/>
          <p:cNvSpPr/>
          <p:nvPr/>
        </p:nvSpPr>
        <p:spPr>
          <a:xfrm>
            <a:off x="9753600" y="6769894"/>
            <a:ext cx="7201091" cy="271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4F2EC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Senior partnership on the decisions that carry the most weight.</a:t>
            </a:r>
            <a:endParaRPr lang="en-US" sz="1500" dirty="0"/>
          </a:p>
        </p:txBody>
      </p:sp>
      <p:sp>
        <p:nvSpPr>
          <p:cNvPr id="32" name="Shape 27"/>
          <p:cNvSpPr/>
          <p:nvPr/>
        </p:nvSpPr>
        <p:spPr>
          <a:xfrm>
            <a:off x="1104900" y="8679210"/>
            <a:ext cx="47625" cy="807690"/>
          </a:xfrm>
          <a:prstGeom prst="rect">
            <a:avLst/>
          </a:prstGeom>
          <a:solidFill>
            <a:srgbClr val="00A676"/>
          </a:solidFill>
          <a:ln/>
        </p:spPr>
      </p:sp>
      <p:sp>
        <p:nvSpPr>
          <p:cNvPr id="33" name="Text 28"/>
          <p:cNvSpPr/>
          <p:nvPr/>
        </p:nvSpPr>
        <p:spPr>
          <a:xfrm>
            <a:off x="1419225" y="8736360"/>
            <a:ext cx="16246221" cy="7314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5556"/>
              </a:lnSpc>
              <a:buNone/>
            </a:pPr>
            <a:r>
              <a:rPr lang="en-US" sz="1950" b="1" spc="-19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Verify evidences the decision in front of you. Advisory makes it a </a:t>
            </a:r>
            <a:pPr algn="l" indent="0" marL="0">
              <a:lnSpc>
                <a:spcPct val="115556"/>
              </a:lnSpc>
              <a:buNone/>
            </a:pPr>
            <a:r>
              <a:rPr lang="en-US" sz="1950" b="1" spc="-19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programme </a:t>
            </a:r>
            <a:pPr algn="l" indent="0" marL="0">
              <a:lnSpc>
                <a:spcPct val="115556"/>
              </a:lnSpc>
              <a:buNone/>
            </a:pPr>
            <a:r>
              <a:rPr lang="en-US" sz="1950" b="1" spc="-19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strategic, programmatic cost optimisation, run continuously across the group with simulation.</a:t>
            </a:r>
            <a:endParaRPr lang="en-US" sz="1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4900" y="800100"/>
            <a:ext cx="1953295" cy="2762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323269" y="852488"/>
            <a:ext cx="2045814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b="1" spc="27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 </a:t>
            </a:r>
            <a:pPr algn="l" indent="0" marL="0">
              <a:buNone/>
            </a:pPr>
            <a:r>
              <a:rPr lang="en-US" sz="1125" b="1" spc="270" kern="0" dirty="0">
                <a:solidFill>
                  <a:srgbClr val="1D1D1B">
                    <a:alpha val="5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 THE PROBLEMS</a:t>
            </a:r>
            <a:endParaRPr lang="en-US" sz="1125" dirty="0"/>
          </a:p>
        </p:txBody>
      </p:sp>
      <p:sp>
        <p:nvSpPr>
          <p:cNvPr id="4" name="Text 1"/>
          <p:cNvSpPr/>
          <p:nvPr/>
        </p:nvSpPr>
        <p:spPr>
          <a:xfrm>
            <a:off x="1104900" y="1419225"/>
            <a:ext cx="17686020" cy="784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0825"/>
              </a:lnSpc>
              <a:buNone/>
            </a:pPr>
            <a:r>
              <a:rPr lang="en-US" sz="6000" b="1" spc="-150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Five decisions finance </a:t>
            </a:r>
            <a:pPr algn="l" indent="0" marL="0">
              <a:lnSpc>
                <a:spcPct val="80825"/>
              </a:lnSpc>
              <a:buNone/>
            </a:pPr>
            <a:r>
              <a:rPr lang="en-US" sz="6000" b="1" u="heavy" spc="-15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can't afford </a:t>
            </a:r>
            <a:pPr algn="l" indent="0" marL="0">
              <a:lnSpc>
                <a:spcPct val="80825"/>
              </a:lnSpc>
              <a:buNone/>
            </a:pPr>
            <a:r>
              <a:rPr lang="en-US" sz="6000" b="1" spc="-150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 guess.</a:t>
            </a:r>
            <a:endParaRPr lang="en-US" sz="6000" dirty="0"/>
          </a:p>
        </p:txBody>
      </p:sp>
      <p:sp>
        <p:nvSpPr>
          <p:cNvPr id="5" name="Shape 2"/>
          <p:cNvSpPr/>
          <p:nvPr/>
        </p:nvSpPr>
        <p:spPr>
          <a:xfrm>
            <a:off x="1104900" y="2699370"/>
            <a:ext cx="2986980" cy="28575"/>
          </a:xfrm>
          <a:prstGeom prst="rect">
            <a:avLst/>
          </a:prstGeom>
          <a:solidFill>
            <a:srgbClr val="1D1D1B">
              <a:alpha val="8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04900" y="2994645"/>
            <a:ext cx="3285679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spc="57" kern="0" dirty="0">
                <a:solidFill>
                  <a:srgbClr val="1D1D1B">
                    <a:alpha val="3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1425" dirty="0"/>
          </a:p>
        </p:txBody>
      </p:sp>
      <p:sp>
        <p:nvSpPr>
          <p:cNvPr id="7" name="Text 4"/>
          <p:cNvSpPr/>
          <p:nvPr/>
        </p:nvSpPr>
        <p:spPr>
          <a:xfrm>
            <a:off x="1104900" y="3404220"/>
            <a:ext cx="3076590" cy="9341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2235"/>
              </a:lnSpc>
              <a:buNone/>
            </a:pPr>
            <a:r>
              <a:rPr lang="en-US" sz="2100" b="1" spc="-21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Multi-year commitments on vendor projections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1104900" y="4471764"/>
            <a:ext cx="3076590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2449"/>
              </a:lnSpc>
              <a:buNone/>
            </a:pPr>
            <a:r>
              <a:rPr lang="en-US" sz="1500" dirty="0">
                <a:solidFill>
                  <a:srgbClr val="1D1D1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Capital committed on sizing no one has independently assessed.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4377630" y="2699370"/>
            <a:ext cx="2987055" cy="28575"/>
          </a:xfrm>
          <a:prstGeom prst="rect">
            <a:avLst/>
          </a:prstGeom>
          <a:solidFill>
            <a:srgbClr val="1D1D1B">
              <a:alpha val="85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4377630" y="2994645"/>
            <a:ext cx="3285760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spc="57" kern="0" dirty="0">
                <a:solidFill>
                  <a:srgbClr val="1D1D1B">
                    <a:alpha val="3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1425" dirty="0"/>
          </a:p>
        </p:txBody>
      </p:sp>
      <p:sp>
        <p:nvSpPr>
          <p:cNvPr id="11" name="Text 8"/>
          <p:cNvSpPr/>
          <p:nvPr/>
        </p:nvSpPr>
        <p:spPr>
          <a:xfrm>
            <a:off x="4377630" y="3404220"/>
            <a:ext cx="3076667" cy="6354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2235"/>
              </a:lnSpc>
              <a:buNone/>
            </a:pPr>
            <a:r>
              <a:rPr lang="en-US" sz="2100" b="1" spc="-21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Resilience you can't prove in advance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4377630" y="4173066"/>
            <a:ext cx="3076667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2449"/>
              </a:lnSpc>
              <a:buNone/>
            </a:pPr>
            <a:r>
              <a:rPr lang="en-US" sz="1500" dirty="0">
                <a:solidFill>
                  <a:srgbClr val="1D1D1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Latency-critical systems sized on spec, not measured headroom.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7650435" y="2699370"/>
            <a:ext cx="2987055" cy="28575"/>
          </a:xfrm>
          <a:prstGeom prst="rect">
            <a:avLst/>
          </a:prstGeom>
          <a:solidFill>
            <a:srgbClr val="1D1D1B">
              <a:alpha val="85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7650435" y="2994645"/>
            <a:ext cx="3285760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spc="57" kern="0" dirty="0">
                <a:solidFill>
                  <a:srgbClr val="1D1D1B">
                    <a:alpha val="3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1425" dirty="0"/>
          </a:p>
        </p:txBody>
      </p:sp>
      <p:sp>
        <p:nvSpPr>
          <p:cNvPr id="15" name="Text 12"/>
          <p:cNvSpPr/>
          <p:nvPr/>
        </p:nvSpPr>
        <p:spPr>
          <a:xfrm>
            <a:off x="7650435" y="3404220"/>
            <a:ext cx="3076667" cy="6354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2235"/>
              </a:lnSpc>
              <a:buNone/>
            </a:pPr>
            <a:r>
              <a:rPr lang="en-US" sz="2100" b="1" spc="-21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decision the regulator can question</a:t>
            </a:r>
            <a:endParaRPr lang="en-US" sz="2100" dirty="0"/>
          </a:p>
        </p:txBody>
      </p:sp>
      <p:sp>
        <p:nvSpPr>
          <p:cNvPr id="16" name="Text 13"/>
          <p:cNvSpPr/>
          <p:nvPr/>
        </p:nvSpPr>
        <p:spPr>
          <a:xfrm>
            <a:off x="7650435" y="4173066"/>
            <a:ext cx="3076667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2449"/>
              </a:lnSpc>
              <a:buNone/>
            </a:pPr>
            <a:r>
              <a:rPr lang="en-US" sz="1500" dirty="0">
                <a:solidFill>
                  <a:srgbClr val="1D1D1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independent trail to satisfy risk, audit and the regulator.</a:t>
            </a:r>
            <a:endParaRPr lang="en-US" sz="1500" dirty="0"/>
          </a:p>
        </p:txBody>
      </p:sp>
      <p:sp>
        <p:nvSpPr>
          <p:cNvPr id="17" name="Shape 14"/>
          <p:cNvSpPr/>
          <p:nvPr/>
        </p:nvSpPr>
        <p:spPr>
          <a:xfrm>
            <a:off x="10923240" y="2699370"/>
            <a:ext cx="2987055" cy="28575"/>
          </a:xfrm>
          <a:prstGeom prst="rect">
            <a:avLst/>
          </a:prstGeom>
          <a:solidFill>
            <a:srgbClr val="1D1D1B">
              <a:alpha val="85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10923240" y="2994645"/>
            <a:ext cx="3285760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spc="57" kern="0" dirty="0">
                <a:solidFill>
                  <a:srgbClr val="1D1D1B">
                    <a:alpha val="3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1425" dirty="0"/>
          </a:p>
        </p:txBody>
      </p:sp>
      <p:sp>
        <p:nvSpPr>
          <p:cNvPr id="19" name="Text 16"/>
          <p:cNvSpPr/>
          <p:nvPr/>
        </p:nvSpPr>
        <p:spPr>
          <a:xfrm>
            <a:off x="10923240" y="3404220"/>
            <a:ext cx="3076667" cy="6354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2235"/>
              </a:lnSpc>
              <a:buNone/>
            </a:pPr>
            <a:r>
              <a:rPr lang="en-US" sz="2100" b="1" spc="-21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Capital tied up in over-provisioning</a:t>
            </a:r>
            <a:endParaRPr lang="en-US" sz="2100" dirty="0"/>
          </a:p>
        </p:txBody>
      </p:sp>
      <p:sp>
        <p:nvSpPr>
          <p:cNvPr id="20" name="Text 17"/>
          <p:cNvSpPr/>
          <p:nvPr/>
        </p:nvSpPr>
        <p:spPr>
          <a:xfrm>
            <a:off x="10923240" y="4173066"/>
            <a:ext cx="3076667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2449"/>
              </a:lnSpc>
              <a:buNone/>
            </a:pPr>
            <a:r>
              <a:rPr lang="en-US" sz="1500" dirty="0">
                <a:solidFill>
                  <a:srgbClr val="1D1D1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Overspend on capex, power and carbon.</a:t>
            </a:r>
            <a:endParaRPr lang="en-US" sz="1500" dirty="0"/>
          </a:p>
        </p:txBody>
      </p:sp>
      <p:sp>
        <p:nvSpPr>
          <p:cNvPr id="21" name="Shape 18"/>
          <p:cNvSpPr/>
          <p:nvPr/>
        </p:nvSpPr>
        <p:spPr>
          <a:xfrm>
            <a:off x="14196045" y="2699370"/>
            <a:ext cx="2987055" cy="28575"/>
          </a:xfrm>
          <a:prstGeom prst="rect">
            <a:avLst/>
          </a:prstGeom>
          <a:solidFill>
            <a:srgbClr val="1D1D1B">
              <a:alpha val="85000"/>
            </a:srgbClr>
          </a:solidFill>
          <a:ln/>
        </p:spPr>
      </p:sp>
      <p:sp>
        <p:nvSpPr>
          <p:cNvPr id="22" name="Text 19"/>
          <p:cNvSpPr/>
          <p:nvPr/>
        </p:nvSpPr>
        <p:spPr>
          <a:xfrm>
            <a:off x="14196045" y="2994645"/>
            <a:ext cx="3285760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spc="57" kern="0" dirty="0">
                <a:solidFill>
                  <a:srgbClr val="1D1D1B">
                    <a:alpha val="3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1425" dirty="0"/>
          </a:p>
        </p:txBody>
      </p:sp>
      <p:sp>
        <p:nvSpPr>
          <p:cNvPr id="23" name="Text 20"/>
          <p:cNvSpPr/>
          <p:nvPr/>
        </p:nvSpPr>
        <p:spPr>
          <a:xfrm>
            <a:off x="14196045" y="3404220"/>
            <a:ext cx="3076667" cy="6354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2235"/>
              </a:lnSpc>
              <a:buNone/>
            </a:pPr>
            <a:r>
              <a:rPr lang="en-US" sz="2100" b="1" spc="-21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Decisions that stall internally</a:t>
            </a:r>
            <a:endParaRPr lang="en-US" sz="2100" dirty="0"/>
          </a:p>
        </p:txBody>
      </p:sp>
      <p:sp>
        <p:nvSpPr>
          <p:cNvPr id="24" name="Text 21"/>
          <p:cNvSpPr/>
          <p:nvPr/>
        </p:nvSpPr>
        <p:spPr>
          <a:xfrm>
            <a:off x="14196045" y="4173066"/>
            <a:ext cx="3076667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2449"/>
              </a:lnSpc>
              <a:buNone/>
            </a:pPr>
            <a:r>
              <a:rPr lang="en-US" sz="1500" dirty="0">
                <a:solidFill>
                  <a:srgbClr val="1D1D1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sizing and costs are in doubt and the project slows.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436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4900" y="800100"/>
            <a:ext cx="1885950" cy="2667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672146" y="847725"/>
            <a:ext cx="2762049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b="1" spc="27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 </a:t>
            </a:r>
            <a:pPr algn="l" indent="0" marL="0">
              <a:buNone/>
            </a:pPr>
            <a:r>
              <a:rPr lang="en-US" sz="1125" b="1" spc="270" kern="0" dirty="0">
                <a:solidFill>
                  <a:srgbClr val="F4F2EC">
                    <a:alpha val="5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 HOW WE SOLVE THEM</a:t>
            </a:r>
            <a:endParaRPr lang="en-US" sz="1125" dirty="0"/>
          </a:p>
        </p:txBody>
      </p:sp>
      <p:sp>
        <p:nvSpPr>
          <p:cNvPr id="4" name="Text 1"/>
          <p:cNvSpPr/>
          <p:nvPr/>
        </p:nvSpPr>
        <p:spPr>
          <a:xfrm>
            <a:off x="1104900" y="1409700"/>
            <a:ext cx="17686020" cy="784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0825"/>
              </a:lnSpc>
              <a:buNone/>
            </a:pPr>
            <a:r>
              <a:rPr lang="en-US" sz="6000" b="1" spc="-150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same five, </a:t>
            </a:r>
            <a:pPr algn="l" indent="0" marL="0">
              <a:lnSpc>
                <a:spcPct val="80825"/>
              </a:lnSpc>
              <a:buNone/>
            </a:pPr>
            <a:r>
              <a:rPr lang="en-US" sz="6000" b="1" u="heavy" spc="-15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answered </a:t>
            </a:r>
            <a:pPr algn="l" indent="0" marL="0">
              <a:lnSpc>
                <a:spcPct val="80825"/>
              </a:lnSpc>
              <a:buNone/>
            </a:pPr>
            <a:r>
              <a:rPr lang="en-US" sz="6000" b="1" spc="-150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with evidence.</a:t>
            </a:r>
            <a:endParaRPr lang="en-US" sz="6000" dirty="0"/>
          </a:p>
        </p:txBody>
      </p:sp>
      <p:sp>
        <p:nvSpPr>
          <p:cNvPr id="5" name="Shape 2"/>
          <p:cNvSpPr/>
          <p:nvPr/>
        </p:nvSpPr>
        <p:spPr>
          <a:xfrm>
            <a:off x="1104900" y="2780333"/>
            <a:ext cx="16078200" cy="9525"/>
          </a:xfrm>
          <a:prstGeom prst="rect">
            <a:avLst/>
          </a:prstGeom>
          <a:solidFill>
            <a:srgbClr val="F4F2EC">
              <a:alpha val="28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885950" y="2499345"/>
            <a:ext cx="6332994" cy="1857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975" b="1" spc="195" kern="0" dirty="0">
                <a:solidFill>
                  <a:srgbClr val="F4F2EC">
                    <a:alpha val="5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CHALLENGE</a:t>
            </a:r>
            <a:endParaRPr lang="en-US" sz="975" dirty="0"/>
          </a:p>
        </p:txBody>
      </p:sp>
      <p:sp>
        <p:nvSpPr>
          <p:cNvPr id="7" name="Text 4"/>
          <p:cNvSpPr/>
          <p:nvPr/>
        </p:nvSpPr>
        <p:spPr>
          <a:xfrm>
            <a:off x="7986117" y="2499345"/>
            <a:ext cx="7434441" cy="1857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975" b="1" spc="195" kern="0" dirty="0">
                <a:solidFill>
                  <a:srgbClr val="F4F2EC">
                    <a:alpha val="5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HOW WE SOLVE IT</a:t>
            </a:r>
            <a:endParaRPr lang="en-US" sz="975" dirty="0"/>
          </a:p>
        </p:txBody>
      </p:sp>
      <p:sp>
        <p:nvSpPr>
          <p:cNvPr id="8" name="Text 5"/>
          <p:cNvSpPr/>
          <p:nvPr/>
        </p:nvSpPr>
        <p:spPr>
          <a:xfrm>
            <a:off x="14878050" y="2499345"/>
            <a:ext cx="2305050" cy="1857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975" b="1" spc="195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OUTCOME</a:t>
            </a:r>
            <a:endParaRPr lang="en-US" sz="975" dirty="0"/>
          </a:p>
        </p:txBody>
      </p:sp>
      <p:sp>
        <p:nvSpPr>
          <p:cNvPr id="9" name="Shape 6"/>
          <p:cNvSpPr/>
          <p:nvPr/>
        </p:nvSpPr>
        <p:spPr>
          <a:xfrm>
            <a:off x="1104900" y="3761408"/>
            <a:ext cx="16078200" cy="9525"/>
          </a:xfrm>
          <a:prstGeom prst="rect">
            <a:avLst/>
          </a:prstGeom>
          <a:solidFill>
            <a:srgbClr val="F4F2EC">
              <a:alpha val="15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04900" y="3147045"/>
            <a:ext cx="51435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1885950" y="3154189"/>
            <a:ext cx="6332994" cy="2809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F4F2EC">
                    <a:alpha val="6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Multi-year commitments on vendor projections</a:t>
            </a:r>
            <a:endParaRPr lang="en-US" sz="1575" dirty="0"/>
          </a:p>
        </p:txBody>
      </p:sp>
      <p:sp>
        <p:nvSpPr>
          <p:cNvPr id="12" name="Text 9"/>
          <p:cNvSpPr/>
          <p:nvPr/>
        </p:nvSpPr>
        <p:spPr>
          <a:xfrm>
            <a:off x="7986117" y="3013695"/>
            <a:ext cx="6961340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1852"/>
              </a:lnSpc>
              <a:buNone/>
            </a:pPr>
            <a:r>
              <a:rPr lang="en-US" sz="1650" b="1" spc="-16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right configuration, proven against measured performance before you buy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14878050" y="2980358"/>
            <a:ext cx="230505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82609"/>
              </a:lnSpc>
              <a:buNone/>
            </a:pPr>
            <a:r>
              <a:rPr lang="en-US" sz="2850" b="1" spc="-57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100,000s</a:t>
            </a:r>
            <a:endParaRPr lang="en-US" sz="2850" dirty="0"/>
          </a:p>
        </p:txBody>
      </p:sp>
      <p:sp>
        <p:nvSpPr>
          <p:cNvPr id="14" name="Text 11"/>
          <p:cNvSpPr/>
          <p:nvPr/>
        </p:nvSpPr>
        <p:spPr>
          <a:xfrm>
            <a:off x="14878050" y="3399458"/>
            <a:ext cx="230505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1125" dirty="0">
                <a:solidFill>
                  <a:srgbClr val="F4F2EC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benchmarks behind it</a:t>
            </a:r>
            <a:endParaRPr lang="en-US" sz="1125" dirty="0"/>
          </a:p>
        </p:txBody>
      </p:sp>
      <p:sp>
        <p:nvSpPr>
          <p:cNvPr id="15" name="Shape 12"/>
          <p:cNvSpPr/>
          <p:nvPr/>
        </p:nvSpPr>
        <p:spPr>
          <a:xfrm>
            <a:off x="1104900" y="4742483"/>
            <a:ext cx="16078200" cy="9525"/>
          </a:xfrm>
          <a:prstGeom prst="rect">
            <a:avLst/>
          </a:prstGeom>
          <a:solidFill>
            <a:srgbClr val="F4F2EC">
              <a:alpha val="15000"/>
            </a:srgbClr>
          </a:solidFill>
          <a:ln/>
        </p:spPr>
      </p:sp>
      <p:sp>
        <p:nvSpPr>
          <p:cNvPr id="16" name="Text 13"/>
          <p:cNvSpPr/>
          <p:nvPr/>
        </p:nvSpPr>
        <p:spPr>
          <a:xfrm>
            <a:off x="1104900" y="4128120"/>
            <a:ext cx="51435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1650" dirty="0"/>
          </a:p>
        </p:txBody>
      </p:sp>
      <p:sp>
        <p:nvSpPr>
          <p:cNvPr id="17" name="Text 14"/>
          <p:cNvSpPr/>
          <p:nvPr/>
        </p:nvSpPr>
        <p:spPr>
          <a:xfrm>
            <a:off x="1885950" y="4135264"/>
            <a:ext cx="6332994" cy="2809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F4F2EC">
                    <a:alpha val="6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Resilience you can't prove in advance</a:t>
            </a:r>
            <a:endParaRPr lang="en-US" sz="1575" dirty="0"/>
          </a:p>
        </p:txBody>
      </p:sp>
      <p:sp>
        <p:nvSpPr>
          <p:cNvPr id="18" name="Text 15"/>
          <p:cNvSpPr/>
          <p:nvPr/>
        </p:nvSpPr>
        <p:spPr>
          <a:xfrm>
            <a:off x="7986117" y="4125739"/>
            <a:ext cx="7434441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1852"/>
              </a:lnSpc>
              <a:buNone/>
            </a:pPr>
            <a:r>
              <a:rPr lang="en-US" sz="1650" b="1" spc="-16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Capacity and latency headroom, evidenced before you commit</a:t>
            </a:r>
            <a:endParaRPr lang="en-US" sz="1650" dirty="0"/>
          </a:p>
        </p:txBody>
      </p:sp>
      <p:sp>
        <p:nvSpPr>
          <p:cNvPr id="19" name="Text 16"/>
          <p:cNvSpPr/>
          <p:nvPr/>
        </p:nvSpPr>
        <p:spPr>
          <a:xfrm>
            <a:off x="14878050" y="3961433"/>
            <a:ext cx="230505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82609"/>
              </a:lnSpc>
              <a:buNone/>
            </a:pPr>
            <a:r>
              <a:rPr lang="en-US" sz="2850" b="1" spc="-57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3×</a:t>
            </a:r>
            <a:endParaRPr lang="en-US" sz="2850" dirty="0"/>
          </a:p>
        </p:txBody>
      </p:sp>
      <p:sp>
        <p:nvSpPr>
          <p:cNvPr id="20" name="Text 17"/>
          <p:cNvSpPr/>
          <p:nvPr/>
        </p:nvSpPr>
        <p:spPr>
          <a:xfrm>
            <a:off x="14878050" y="4380533"/>
            <a:ext cx="230505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1125" dirty="0">
                <a:solidFill>
                  <a:srgbClr val="F4F2EC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compute, same spend</a:t>
            </a:r>
            <a:endParaRPr lang="en-US" sz="1125" dirty="0"/>
          </a:p>
        </p:txBody>
      </p:sp>
      <p:sp>
        <p:nvSpPr>
          <p:cNvPr id="21" name="Shape 18"/>
          <p:cNvSpPr/>
          <p:nvPr/>
        </p:nvSpPr>
        <p:spPr>
          <a:xfrm>
            <a:off x="1104900" y="5723558"/>
            <a:ext cx="16078200" cy="9525"/>
          </a:xfrm>
          <a:prstGeom prst="rect">
            <a:avLst/>
          </a:prstGeom>
          <a:solidFill>
            <a:srgbClr val="F4F2EC">
              <a:alpha val="15000"/>
            </a:srgbClr>
          </a:solidFill>
          <a:ln/>
        </p:spPr>
      </p:sp>
      <p:sp>
        <p:nvSpPr>
          <p:cNvPr id="22" name="Text 19"/>
          <p:cNvSpPr/>
          <p:nvPr/>
        </p:nvSpPr>
        <p:spPr>
          <a:xfrm>
            <a:off x="1104900" y="5109195"/>
            <a:ext cx="51435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1650" dirty="0"/>
          </a:p>
        </p:txBody>
      </p:sp>
      <p:sp>
        <p:nvSpPr>
          <p:cNvPr id="23" name="Text 20"/>
          <p:cNvSpPr/>
          <p:nvPr/>
        </p:nvSpPr>
        <p:spPr>
          <a:xfrm>
            <a:off x="1885950" y="5116339"/>
            <a:ext cx="6332994" cy="2809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F4F2EC">
                    <a:alpha val="6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decision the regulator can question</a:t>
            </a:r>
            <a:endParaRPr lang="en-US" sz="1575" dirty="0"/>
          </a:p>
        </p:txBody>
      </p:sp>
      <p:sp>
        <p:nvSpPr>
          <p:cNvPr id="24" name="Text 21"/>
          <p:cNvSpPr/>
          <p:nvPr/>
        </p:nvSpPr>
        <p:spPr>
          <a:xfrm>
            <a:off x="7986117" y="5106814"/>
            <a:ext cx="7434441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1852"/>
              </a:lnSpc>
              <a:buNone/>
            </a:pPr>
            <a:r>
              <a:rPr lang="en-US" sz="1650" b="1" spc="-16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decision trail that satisfies risk, internal audit and the regulator</a:t>
            </a:r>
            <a:endParaRPr lang="en-US" sz="1650" dirty="0"/>
          </a:p>
        </p:txBody>
      </p:sp>
      <p:sp>
        <p:nvSpPr>
          <p:cNvPr id="25" name="Text 22"/>
          <p:cNvSpPr/>
          <p:nvPr/>
        </p:nvSpPr>
        <p:spPr>
          <a:xfrm>
            <a:off x="14878050" y="4942508"/>
            <a:ext cx="230505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82609"/>
              </a:lnSpc>
              <a:buNone/>
            </a:pPr>
            <a:r>
              <a:rPr lang="en-US" sz="2850" b="1" spc="-57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100%</a:t>
            </a:r>
            <a:endParaRPr lang="en-US" sz="2850" dirty="0"/>
          </a:p>
        </p:txBody>
      </p:sp>
      <p:sp>
        <p:nvSpPr>
          <p:cNvPr id="26" name="Text 23"/>
          <p:cNvSpPr/>
          <p:nvPr/>
        </p:nvSpPr>
        <p:spPr>
          <a:xfrm>
            <a:off x="14878050" y="5361608"/>
            <a:ext cx="230505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1125" dirty="0">
                <a:solidFill>
                  <a:srgbClr val="F4F2EC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traceable to measured data</a:t>
            </a:r>
            <a:endParaRPr lang="en-US" sz="1125" dirty="0"/>
          </a:p>
        </p:txBody>
      </p:sp>
      <p:sp>
        <p:nvSpPr>
          <p:cNvPr id="27" name="Shape 24"/>
          <p:cNvSpPr/>
          <p:nvPr/>
        </p:nvSpPr>
        <p:spPr>
          <a:xfrm>
            <a:off x="1104900" y="6704633"/>
            <a:ext cx="16078200" cy="9525"/>
          </a:xfrm>
          <a:prstGeom prst="rect">
            <a:avLst/>
          </a:prstGeom>
          <a:solidFill>
            <a:srgbClr val="F4F2EC">
              <a:alpha val="15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1104900" y="6090270"/>
            <a:ext cx="51435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1650" dirty="0"/>
          </a:p>
        </p:txBody>
      </p:sp>
      <p:sp>
        <p:nvSpPr>
          <p:cNvPr id="29" name="Text 26"/>
          <p:cNvSpPr/>
          <p:nvPr/>
        </p:nvSpPr>
        <p:spPr>
          <a:xfrm>
            <a:off x="1885950" y="6097414"/>
            <a:ext cx="6332994" cy="2809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F4F2EC">
                    <a:alpha val="6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Capital tied up in over-provisioning</a:t>
            </a:r>
            <a:endParaRPr lang="en-US" sz="1575" dirty="0"/>
          </a:p>
        </p:txBody>
      </p:sp>
      <p:sp>
        <p:nvSpPr>
          <p:cNvPr id="30" name="Text 27"/>
          <p:cNvSpPr/>
          <p:nvPr/>
        </p:nvSpPr>
        <p:spPr>
          <a:xfrm>
            <a:off x="7986117" y="5956920"/>
            <a:ext cx="6961340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1852"/>
              </a:lnSpc>
              <a:buNone/>
            </a:pPr>
            <a:r>
              <a:rPr lang="en-US" sz="1650" b="1" spc="-16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Right-sized against measured performance, no new risk in the estate</a:t>
            </a:r>
            <a:endParaRPr lang="en-US" sz="1650" dirty="0"/>
          </a:p>
        </p:txBody>
      </p:sp>
      <p:sp>
        <p:nvSpPr>
          <p:cNvPr id="31" name="Text 28"/>
          <p:cNvSpPr/>
          <p:nvPr/>
        </p:nvSpPr>
        <p:spPr>
          <a:xfrm>
            <a:off x="14878050" y="5923583"/>
            <a:ext cx="230505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82609"/>
              </a:lnSpc>
              <a:buNone/>
            </a:pPr>
            <a:r>
              <a:rPr lang="en-US" sz="2850" b="1" spc="-57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55%</a:t>
            </a:r>
            <a:endParaRPr lang="en-US" sz="2850" dirty="0"/>
          </a:p>
        </p:txBody>
      </p:sp>
      <p:sp>
        <p:nvSpPr>
          <p:cNvPr id="32" name="Text 29"/>
          <p:cNvSpPr/>
          <p:nvPr/>
        </p:nvSpPr>
        <p:spPr>
          <a:xfrm>
            <a:off x="14878050" y="6342683"/>
            <a:ext cx="230505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1125" dirty="0">
                <a:solidFill>
                  <a:srgbClr val="F4F2EC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less cost &amp; energy</a:t>
            </a:r>
            <a:endParaRPr lang="en-US" sz="1125" dirty="0"/>
          </a:p>
        </p:txBody>
      </p:sp>
      <p:sp>
        <p:nvSpPr>
          <p:cNvPr id="33" name="Text 30"/>
          <p:cNvSpPr/>
          <p:nvPr/>
        </p:nvSpPr>
        <p:spPr>
          <a:xfrm>
            <a:off x="1104900" y="7071345"/>
            <a:ext cx="51435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1650" dirty="0"/>
          </a:p>
        </p:txBody>
      </p:sp>
      <p:sp>
        <p:nvSpPr>
          <p:cNvPr id="34" name="Text 31"/>
          <p:cNvSpPr/>
          <p:nvPr/>
        </p:nvSpPr>
        <p:spPr>
          <a:xfrm>
            <a:off x="1885950" y="7078489"/>
            <a:ext cx="6332994" cy="2809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F4F2EC">
                    <a:alpha val="6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Decisions that stall internally</a:t>
            </a:r>
            <a:endParaRPr lang="en-US" sz="1575" dirty="0"/>
          </a:p>
        </p:txBody>
      </p:sp>
      <p:sp>
        <p:nvSpPr>
          <p:cNvPr id="35" name="Text 32"/>
          <p:cNvSpPr/>
          <p:nvPr/>
        </p:nvSpPr>
        <p:spPr>
          <a:xfrm>
            <a:off x="7986117" y="6937995"/>
            <a:ext cx="6961340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1852"/>
              </a:lnSpc>
              <a:buNone/>
            </a:pPr>
            <a:r>
              <a:rPr lang="en-US" sz="1650" b="1" spc="-16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set of numbers the whole group can act on, so the right decision gets made</a:t>
            </a:r>
            <a:endParaRPr lang="en-US" sz="1650" dirty="0"/>
          </a:p>
        </p:txBody>
      </p:sp>
      <p:sp>
        <p:nvSpPr>
          <p:cNvPr id="36" name="Text 33"/>
          <p:cNvSpPr/>
          <p:nvPr/>
        </p:nvSpPr>
        <p:spPr>
          <a:xfrm>
            <a:off x="14878050" y="6904658"/>
            <a:ext cx="230505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82609"/>
              </a:lnSpc>
              <a:buNone/>
            </a:pPr>
            <a:r>
              <a:rPr lang="en-US" sz="2850" b="1" spc="-57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quarter</a:t>
            </a:r>
            <a:endParaRPr lang="en-US" sz="2850" dirty="0"/>
          </a:p>
        </p:txBody>
      </p:sp>
      <p:sp>
        <p:nvSpPr>
          <p:cNvPr id="37" name="Text 34"/>
          <p:cNvSpPr/>
          <p:nvPr/>
        </p:nvSpPr>
        <p:spPr>
          <a:xfrm>
            <a:off x="14878050" y="7323758"/>
            <a:ext cx="230505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1125" dirty="0">
                <a:solidFill>
                  <a:srgbClr val="F4F2EC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typical payback</a:t>
            </a:r>
            <a:endParaRPr lang="en-US" sz="11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4900" y="800100"/>
            <a:ext cx="1953295" cy="2762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172855" y="852488"/>
            <a:ext cx="1086445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b="1" spc="27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</a:t>
            </a:r>
            <a:pPr algn="l" indent="0" marL="0">
              <a:buNone/>
            </a:pPr>
            <a:r>
              <a:rPr lang="en-US" sz="1125" b="1" spc="270" kern="0" dirty="0">
                <a:solidFill>
                  <a:srgbClr val="1D1D1B">
                    <a:alpha val="5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 PROOF</a:t>
            </a:r>
            <a:endParaRPr lang="en-US" sz="1125" dirty="0"/>
          </a:p>
        </p:txBody>
      </p:sp>
      <p:sp>
        <p:nvSpPr>
          <p:cNvPr id="4" name="Text 1"/>
          <p:cNvSpPr/>
          <p:nvPr/>
        </p:nvSpPr>
        <p:spPr>
          <a:xfrm>
            <a:off x="1104900" y="3771454"/>
            <a:ext cx="8376761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spc="21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THEIR WORDS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1104900" y="4181029"/>
            <a:ext cx="7843695" cy="214401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550"/>
              </a:lnSpc>
              <a:buNone/>
            </a:pPr>
            <a:r>
              <a:rPr lang="en-US" sz="2475" b="1" spc="-25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“Interact helps us improve our decision-making process in IT procurement by providing highly accurate </a:t>
            </a:r>
            <a:pPr algn="l" indent="0" marL="0">
              <a:lnSpc>
                <a:spcPct val="110550"/>
              </a:lnSpc>
              <a:buNone/>
            </a:pPr>
            <a:r>
              <a:rPr lang="en-US" sz="2475" b="1" spc="-25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north star measurements </a:t>
            </a:r>
            <a:pPr algn="l" indent="0" marL="0">
              <a:lnSpc>
                <a:spcPct val="110550"/>
              </a:lnSpc>
              <a:buNone/>
            </a:pPr>
            <a:r>
              <a:rPr lang="en-US" sz="2475" b="1" spc="-25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that enables our teams to deliver better value for our customers.”</a:t>
            </a:r>
            <a:endParaRPr lang="en-US" sz="2475" dirty="0"/>
          </a:p>
        </p:txBody>
      </p:sp>
      <p:sp>
        <p:nvSpPr>
          <p:cNvPr id="6" name="Text 3"/>
          <p:cNvSpPr/>
          <p:nvPr/>
        </p:nvSpPr>
        <p:spPr>
          <a:xfrm>
            <a:off x="1104900" y="6572696"/>
            <a:ext cx="8376761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dirty="0">
                <a:solidFill>
                  <a:srgbClr val="1D1D1B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ODC-Noord</a:t>
            </a:r>
            <a:endParaRPr lang="en-US" sz="1425" dirty="0"/>
          </a:p>
        </p:txBody>
      </p:sp>
      <p:sp>
        <p:nvSpPr>
          <p:cNvPr id="7" name="Shape 4"/>
          <p:cNvSpPr/>
          <p:nvPr/>
        </p:nvSpPr>
        <p:spPr>
          <a:xfrm>
            <a:off x="9139238" y="3224957"/>
            <a:ext cx="9525" cy="4113312"/>
          </a:xfrm>
          <a:prstGeom prst="rect">
            <a:avLst/>
          </a:prstGeom>
          <a:solidFill>
            <a:srgbClr val="1D1D1B">
              <a:alpha val="14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9567863" y="3224957"/>
            <a:ext cx="8376761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spc="21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FINANCIAL SERVICES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9567863" y="3539282"/>
            <a:ext cx="7843695" cy="8929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679"/>
              </a:lnSpc>
              <a:buNone/>
            </a:pPr>
            <a:r>
              <a:rPr lang="en-US" sz="3300" b="1" spc="-66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Tripling compute, cutting cost and carbon.</a:t>
            </a:r>
            <a:endParaRPr lang="en-US" sz="3300" dirty="0"/>
          </a:p>
        </p:txBody>
      </p:sp>
      <p:sp>
        <p:nvSpPr>
          <p:cNvPr id="10" name="Text 7"/>
          <p:cNvSpPr/>
          <p:nvPr/>
        </p:nvSpPr>
        <p:spPr>
          <a:xfrm>
            <a:off x="9567863" y="4603700"/>
            <a:ext cx="7843695" cy="9382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3529"/>
              </a:lnSpc>
              <a:buNone/>
            </a:pPr>
            <a:r>
              <a:rPr lang="en-US" sz="1575" dirty="0">
                <a:solidFill>
                  <a:srgbClr val="1D1D1B">
                    <a:alpha val="7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global investment management firm was refreshing hardware on a cycle that no longer paid off. An independent assessment tripled its available compute for the same spend, saving over £1.6m in procurement and 27 tonnes of CO2e.</a:t>
            </a:r>
            <a:endParaRPr lang="en-US" sz="1575" dirty="0"/>
          </a:p>
        </p:txBody>
      </p:sp>
      <p:sp>
        <p:nvSpPr>
          <p:cNvPr id="11" name="Shape 8"/>
          <p:cNvSpPr/>
          <p:nvPr/>
        </p:nvSpPr>
        <p:spPr>
          <a:xfrm>
            <a:off x="9567863" y="5827663"/>
            <a:ext cx="2436763" cy="1510605"/>
          </a:xfrm>
          <a:prstGeom prst="roundRect">
            <a:avLst>
              <a:gd name="adj" fmla="val 7567"/>
            </a:avLst>
          </a:prstGeom>
          <a:solidFill>
            <a:srgbClr val="EAE8E0"/>
          </a:solidFill>
          <a:ln/>
        </p:spPr>
      </p:sp>
      <p:sp>
        <p:nvSpPr>
          <p:cNvPr id="12" name="Text 9"/>
          <p:cNvSpPr/>
          <p:nvPr/>
        </p:nvSpPr>
        <p:spPr>
          <a:xfrm>
            <a:off x="9796463" y="6075313"/>
            <a:ext cx="2177519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759"/>
              </a:lnSpc>
              <a:buNone/>
            </a:pPr>
            <a:r>
              <a:rPr lang="en-US" sz="3600" b="1" spc="-72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3X</a:t>
            </a:r>
            <a:endParaRPr lang="en-US" sz="3600" dirty="0"/>
          </a:p>
        </p:txBody>
      </p:sp>
      <p:sp>
        <p:nvSpPr>
          <p:cNvPr id="13" name="Text 10"/>
          <p:cNvSpPr/>
          <p:nvPr/>
        </p:nvSpPr>
        <p:spPr>
          <a:xfrm>
            <a:off x="9796463" y="6627763"/>
            <a:ext cx="2055763" cy="5009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455"/>
              </a:lnSpc>
              <a:buNone/>
            </a:pPr>
            <a:r>
              <a:rPr lang="en-US" sz="1350" dirty="0">
                <a:solidFill>
                  <a:srgbClr val="1D1D1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Available compute, same spend</a:t>
            </a:r>
            <a:endParaRPr lang="en-US" sz="1350" dirty="0"/>
          </a:p>
        </p:txBody>
      </p:sp>
      <p:sp>
        <p:nvSpPr>
          <p:cNvPr id="14" name="Shape 11"/>
          <p:cNvSpPr/>
          <p:nvPr/>
        </p:nvSpPr>
        <p:spPr>
          <a:xfrm>
            <a:off x="12157025" y="5827663"/>
            <a:ext cx="2436837" cy="1510605"/>
          </a:xfrm>
          <a:prstGeom prst="roundRect">
            <a:avLst>
              <a:gd name="adj" fmla="val 7567"/>
            </a:avLst>
          </a:prstGeom>
          <a:solidFill>
            <a:srgbClr val="EAE8E0"/>
          </a:solidFill>
          <a:ln/>
        </p:spPr>
      </p:sp>
      <p:sp>
        <p:nvSpPr>
          <p:cNvPr id="15" name="Text 12"/>
          <p:cNvSpPr/>
          <p:nvPr/>
        </p:nvSpPr>
        <p:spPr>
          <a:xfrm>
            <a:off x="12385625" y="6075313"/>
            <a:ext cx="2177601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759"/>
              </a:lnSpc>
              <a:buNone/>
            </a:pPr>
            <a:r>
              <a:rPr lang="en-US" sz="3600" b="1" spc="-72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£1.68m</a:t>
            </a:r>
            <a:endParaRPr lang="en-US" sz="3600" dirty="0"/>
          </a:p>
        </p:txBody>
      </p:sp>
      <p:sp>
        <p:nvSpPr>
          <p:cNvPr id="16" name="Text 13"/>
          <p:cNvSpPr/>
          <p:nvPr/>
        </p:nvSpPr>
        <p:spPr>
          <a:xfrm>
            <a:off x="12385625" y="6627763"/>
            <a:ext cx="2055837" cy="5009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455"/>
              </a:lnSpc>
              <a:buNone/>
            </a:pPr>
            <a:r>
              <a:rPr lang="en-US" sz="1350" dirty="0">
                <a:solidFill>
                  <a:srgbClr val="1D1D1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Procurement cost saving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14746263" y="5827663"/>
            <a:ext cx="2436837" cy="1510605"/>
          </a:xfrm>
          <a:prstGeom prst="roundRect">
            <a:avLst>
              <a:gd name="adj" fmla="val 7567"/>
            </a:avLst>
          </a:prstGeom>
          <a:solidFill>
            <a:srgbClr val="EAE8E0"/>
          </a:solidFill>
          <a:ln/>
        </p:spPr>
      </p:sp>
      <p:sp>
        <p:nvSpPr>
          <p:cNvPr id="18" name="Text 15"/>
          <p:cNvSpPr/>
          <p:nvPr/>
        </p:nvSpPr>
        <p:spPr>
          <a:xfrm>
            <a:off x="14974863" y="6075313"/>
            <a:ext cx="2177601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3019"/>
              </a:lnSpc>
              <a:buNone/>
            </a:pPr>
            <a:r>
              <a:rPr lang="en-US" sz="3300" b="1" spc="-66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27,660kg</a:t>
            </a:r>
            <a:endParaRPr lang="en-US" sz="3300" dirty="0"/>
          </a:p>
        </p:txBody>
      </p:sp>
      <p:sp>
        <p:nvSpPr>
          <p:cNvPr id="19" name="Text 16"/>
          <p:cNvSpPr/>
          <p:nvPr/>
        </p:nvSpPr>
        <p:spPr>
          <a:xfrm>
            <a:off x="14974863" y="6589663"/>
            <a:ext cx="2177601" cy="2695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455"/>
              </a:lnSpc>
              <a:buNone/>
            </a:pPr>
            <a:r>
              <a:rPr lang="en-US" sz="1350" dirty="0">
                <a:solidFill>
                  <a:srgbClr val="1D1D1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Scope 3 CO2e saved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436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50000"/>
          </a:blip>
          <a:stretch>
            <a:fillRect/>
          </a:stretch>
        </p:blipFill>
        <p:spPr>
          <a:xfrm>
            <a:off x="12534900" y="5310336"/>
            <a:ext cx="4572000" cy="117127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04900" y="800100"/>
            <a:ext cx="1526195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b="1" spc="293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GET STARTED</a:t>
            </a:r>
            <a:endParaRPr lang="en-US" sz="1125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alphaModFix amt="95000"/>
          </a:blip>
          <a:stretch>
            <a:fillRect/>
          </a:stretch>
        </p:blipFill>
        <p:spPr>
          <a:xfrm>
            <a:off x="15689535" y="800100"/>
            <a:ext cx="1493565" cy="74295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104900" y="3085281"/>
            <a:ext cx="13735050" cy="1939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9238"/>
              </a:lnSpc>
              <a:buNone/>
            </a:pPr>
            <a:r>
              <a:rPr lang="en-US" sz="7800" b="1" spc="-195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Start with </a:t>
            </a:r>
            <a:pPr algn="l" indent="0" marL="0">
              <a:lnSpc>
                <a:spcPct val="79238"/>
              </a:lnSpc>
              <a:buNone/>
            </a:pPr>
            <a:r>
              <a:rPr lang="en-US" sz="7800" b="1" u="heavy" spc="-195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choice. </a:t>
            </a:r>
            <a:pPr algn="l" indent="0" marL="0">
              <a:lnSpc>
                <a:spcPct val="79238"/>
              </a:lnSpc>
              <a:buNone/>
            </a:pPr>
            <a:r>
              <a:rPr lang="en-US" sz="7800" b="1" spc="-195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 the next decision.</a:t>
            </a:r>
            <a:endParaRPr lang="en-US" sz="7800" dirty="0"/>
          </a:p>
        </p:txBody>
      </p:sp>
      <p:sp>
        <p:nvSpPr>
          <p:cNvPr id="6" name="Text 2"/>
          <p:cNvSpPr/>
          <p:nvPr/>
        </p:nvSpPr>
        <p:spPr>
          <a:xfrm>
            <a:off x="1104900" y="5311006"/>
            <a:ext cx="9025890" cy="809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4615"/>
              </a:lnSpc>
              <a:buNone/>
            </a:pPr>
            <a:r>
              <a:rPr lang="en-US" sz="2025" dirty="0">
                <a:solidFill>
                  <a:srgbClr val="F4F2EC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Bring us the decision you're assessing, the sizing in doubt, the refresh that has stalled. We will show you what the data says.</a:t>
            </a:r>
            <a:endParaRPr lang="en-US" sz="2025" dirty="0"/>
          </a:p>
        </p:txBody>
      </p:sp>
      <p:sp>
        <p:nvSpPr>
          <p:cNvPr id="7" name="Shape 3"/>
          <p:cNvSpPr/>
          <p:nvPr/>
        </p:nvSpPr>
        <p:spPr>
          <a:xfrm>
            <a:off x="1104900" y="6539731"/>
            <a:ext cx="2274243" cy="719138"/>
          </a:xfrm>
          <a:prstGeom prst="roundRect">
            <a:avLst>
              <a:gd name="adj" fmla="val 50000"/>
            </a:avLst>
          </a:prstGeom>
          <a:solidFill>
            <a:srgbClr val="00A676"/>
          </a:solidFill>
          <a:ln/>
        </p:spPr>
      </p:sp>
      <p:sp>
        <p:nvSpPr>
          <p:cNvPr id="8" name="Text 4"/>
          <p:cNvSpPr/>
          <p:nvPr/>
        </p:nvSpPr>
        <p:spPr>
          <a:xfrm>
            <a:off x="1524000" y="6749281"/>
            <a:ext cx="1512243" cy="3381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spc="-19" kern="0" dirty="0">
                <a:solidFill>
                  <a:srgbClr val="0D24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Let's Talk →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3722043" y="6758806"/>
            <a:ext cx="2857738" cy="3190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4F2EC">
                    <a:alpha val="8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interactdc.com/contact</a:t>
            </a:r>
            <a:endParaRPr lang="en-US" sz="1800" dirty="0"/>
          </a:p>
        </p:txBody>
      </p:sp>
      <p:sp>
        <p:nvSpPr>
          <p:cNvPr id="10" name="Shape 6"/>
          <p:cNvSpPr/>
          <p:nvPr/>
        </p:nvSpPr>
        <p:spPr>
          <a:xfrm>
            <a:off x="1104900" y="8801100"/>
            <a:ext cx="16078200" cy="9525"/>
          </a:xfrm>
          <a:prstGeom prst="rect">
            <a:avLst/>
          </a:prstGeom>
          <a:solidFill>
            <a:srgbClr val="F4F2EC">
              <a:alpha val="18000"/>
            </a:srgbClr>
          </a:solidFill>
          <a:ln/>
        </p:spPr>
      </p:sp>
      <p:sp>
        <p:nvSpPr>
          <p:cNvPr id="11" name="Text 7"/>
          <p:cNvSpPr/>
          <p:nvPr/>
        </p:nvSpPr>
        <p:spPr>
          <a:xfrm>
            <a:off x="1104900" y="9096375"/>
            <a:ext cx="1467914" cy="42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spc="-25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interact</a:t>
            </a:r>
            <a:pPr algn="l" indent="0" marL="0">
              <a:buNone/>
            </a:pPr>
            <a:r>
              <a:rPr lang="en-US" sz="2550" b="1" spc="-25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2550" dirty="0"/>
          </a:p>
        </p:txBody>
      </p:sp>
      <p:sp>
        <p:nvSpPr>
          <p:cNvPr id="12" name="Text 8"/>
          <p:cNvSpPr/>
          <p:nvPr/>
        </p:nvSpPr>
        <p:spPr>
          <a:xfrm>
            <a:off x="13442677" y="9163050"/>
            <a:ext cx="4114465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spc="17" kern="0" dirty="0">
                <a:solidFill>
                  <a:srgbClr val="F4F2EC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Buy &amp; change better. </a:t>
            </a:r>
            <a:pPr algn="l" indent="0" marL="0">
              <a:buNone/>
            </a:pPr>
            <a:r>
              <a:rPr lang="en-US" sz="1650" b="1" u="heavy" spc="17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With evidence.</a:t>
            </a:r>
            <a:endParaRPr lang="en-US" sz="1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2026-07-29T09:48:14Z</dcterms:created>
  <dcterms:modified xsi:type="dcterms:W3CDTF">2026-07-29T09:48:14Z</dcterms:modified>
</cp:coreProperties>
</file>