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this is not about data centres. It is about a large hardware spend where the evidence is thinner than the cheque deserves. We fix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ways to engage. Verify: self-serve tooling to model options. Advisory: senior partnership on the decisions that carry the most weight. Same dataset behind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 challenges an enterprise IT or procurement buyer knows well. These are the risks measured evidence removes.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problem answered by measured evidence. Same five, now with the outcome Interact delivers.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 ITAM Lab: refurbished reconfiguration saved 65% procurement, cut energy 40%, increased capacity 143%, moved C to A grade.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bring us the decision you're weighing and we'll tell you what the data says.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362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alphaModFix amt="85000"/>
          </a:blip>
          <a:stretch>
            <a:fillRect/>
          </a:stretch>
        </p:blipFill>
        <p:spPr>
          <a:xfrm>
            <a:off x="12573000" y="5846341"/>
            <a:ext cx="4953000" cy="1268909"/>
          </a:xfrm>
          <a:prstGeom prst="rect">
            <a:avLst/>
          </a:prstGeom>
        </p:spPr>
      </p:pic>
      <p:pic>
        <p:nvPicPr>
          <p:cNvPr id="3" name="Image 1" descr="preencoded.png">    </p:cNvPr>
          <p:cNvPicPr>
            <a:picLocks noChangeAspect="1"/>
          </p:cNvPicPr>
          <p:nvPr/>
        </p:nvPicPr>
        <p:blipFill>
          <a:blip r:embed="rId2"/>
          <a:stretch>
            <a:fillRect/>
          </a:stretch>
        </p:blipFill>
        <p:spPr>
          <a:xfrm>
            <a:off x="1104900" y="800100"/>
            <a:ext cx="2290018" cy="323850"/>
          </a:xfrm>
          <a:prstGeom prst="rect">
            <a:avLst/>
          </a:prstGeom>
        </p:spPr>
      </p:pic>
      <p:sp>
        <p:nvSpPr>
          <p:cNvPr id="4" name="Text 0"/>
          <p:cNvSpPr/>
          <p:nvPr/>
        </p:nvSpPr>
        <p:spPr>
          <a:xfrm>
            <a:off x="1104900" y="1295400"/>
            <a:ext cx="4123960" cy="209550"/>
          </a:xfrm>
          <a:prstGeom prst="rect">
            <a:avLst/>
          </a:prstGeom>
          <a:noFill/>
          <a:ln/>
        </p:spPr>
        <p:txBody>
          <a:bodyPr wrap="square" lIns="25400" tIns="25400" rIns="25400" bIns="25400" rtlCol="0" anchor="t">
            <a:normAutofit/>
          </a:bodyPr>
          <a:lstStyle/>
          <a:p>
            <a:pPr algn="l" indent="0" marL="0">
              <a:buNone/>
            </a:pPr>
            <a:r>
              <a:rPr lang="en-US" sz="1125" b="1" spc="293" kern="0" dirty="0">
                <a:solidFill>
                  <a:srgbClr val="F4F2EC">
                    <a:alpha val="60000"/>
                  </a:srgbClr>
                </a:solidFill>
                <a:latin typeface="Inter" pitchFamily="34" charset="0"/>
                <a:ea typeface="Inter" pitchFamily="34" charset="-122"/>
                <a:cs typeface="Inter" pitchFamily="34" charset="-120"/>
              </a:rPr>
              <a:t>FOR ENTERPRISE &amp; MANUFACTURING</a:t>
            </a:r>
            <a:endParaRPr lang="en-US" sz="1125" dirty="0"/>
          </a:p>
        </p:txBody>
      </p:sp>
      <p:pic>
        <p:nvPicPr>
          <p:cNvPr id="5" name="Image 2" descr="preencoded.png">    </p:cNvPr>
          <p:cNvPicPr>
            <a:picLocks noChangeAspect="1"/>
          </p:cNvPicPr>
          <p:nvPr/>
        </p:nvPicPr>
        <p:blipFill>
          <a:blip r:embed="rId3"/>
          <a:stretch>
            <a:fillRect/>
          </a:stretch>
        </p:blipFill>
        <p:spPr>
          <a:xfrm>
            <a:off x="16073958" y="800100"/>
            <a:ext cx="1109142" cy="990600"/>
          </a:xfrm>
          <a:prstGeom prst="rect">
            <a:avLst/>
          </a:prstGeom>
        </p:spPr>
      </p:pic>
      <p:sp>
        <p:nvSpPr>
          <p:cNvPr id="6" name="Text 1"/>
          <p:cNvSpPr/>
          <p:nvPr/>
        </p:nvSpPr>
        <p:spPr>
          <a:xfrm>
            <a:off x="1104900" y="2739256"/>
            <a:ext cx="12573000" cy="209550"/>
          </a:xfrm>
          <a:prstGeom prst="rect">
            <a:avLst/>
          </a:prstGeom>
          <a:noFill/>
          <a:ln/>
        </p:spPr>
        <p:txBody>
          <a:bodyPr wrap="square" lIns="25400" tIns="25400" rIns="25400" bIns="25400" rtlCol="0" anchor="t">
            <a:normAutofit/>
          </a:bodyPr>
          <a:lstStyle/>
          <a:p>
            <a:pPr algn="l" indent="0" marL="0">
              <a:buNone/>
            </a:pPr>
            <a:r>
              <a:rPr lang="en-US" sz="1125" b="1" spc="293" kern="0" dirty="0">
                <a:solidFill>
                  <a:srgbClr val="00A676"/>
                </a:solidFill>
                <a:latin typeface="Inter" pitchFamily="34" charset="0"/>
                <a:ea typeface="Inter" pitchFamily="34" charset="-122"/>
                <a:cs typeface="Inter" pitchFamily="34" charset="-120"/>
              </a:rPr>
              <a:t>DATA CENTRE · SERVER ROOM · PLANT · COLOCATION · CLOUD</a:t>
            </a:r>
            <a:endParaRPr lang="en-US" sz="1125" dirty="0"/>
          </a:p>
        </p:txBody>
      </p:sp>
      <p:sp>
        <p:nvSpPr>
          <p:cNvPr id="7" name="Text 2"/>
          <p:cNvSpPr/>
          <p:nvPr/>
        </p:nvSpPr>
        <p:spPr>
          <a:xfrm>
            <a:off x="1104900" y="3196456"/>
            <a:ext cx="11772900" cy="1979563"/>
          </a:xfrm>
          <a:prstGeom prst="rect">
            <a:avLst/>
          </a:prstGeom>
          <a:noFill/>
          <a:ln/>
        </p:spPr>
        <p:txBody>
          <a:bodyPr wrap="square" lIns="25400" tIns="25400" rIns="25400" bIns="25400" rtlCol="0" anchor="t">
            <a:normAutofit/>
          </a:bodyPr>
          <a:lstStyle/>
          <a:p>
            <a:pPr algn="l" indent="0" marL="0">
              <a:lnSpc>
                <a:spcPct val="80889"/>
              </a:lnSpc>
              <a:buNone/>
            </a:pPr>
            <a:r>
              <a:rPr lang="en-US" sz="7800" b="1" spc="-195" kern="0" dirty="0">
                <a:solidFill>
                  <a:srgbClr val="F4F2EC"/>
                </a:solidFill>
                <a:latin typeface="Inter" pitchFamily="34" charset="0"/>
                <a:ea typeface="Inter" pitchFamily="34" charset="-122"/>
                <a:cs typeface="Inter" pitchFamily="34" charset="-120"/>
              </a:rPr>
              <a:t>Capital decisions, made right </a:t>
            </a:r>
            <a:pPr algn="l" indent="0" marL="0">
              <a:lnSpc>
                <a:spcPct val="80889"/>
              </a:lnSpc>
              <a:buNone/>
            </a:pPr>
            <a:r>
              <a:rPr lang="en-US" sz="7800" b="1" u="heavy" spc="-195" kern="0" dirty="0">
                <a:solidFill>
                  <a:srgbClr val="00A676"/>
                </a:solidFill>
                <a:latin typeface="Inter" pitchFamily="34" charset="0"/>
                <a:ea typeface="Inter" pitchFamily="34" charset="-122"/>
                <a:cs typeface="Inter" pitchFamily="34" charset="-120"/>
              </a:rPr>
              <a:t>first time.</a:t>
            </a:r>
            <a:endParaRPr lang="en-US" sz="7800" dirty="0"/>
          </a:p>
        </p:txBody>
      </p:sp>
      <p:sp>
        <p:nvSpPr>
          <p:cNvPr id="8" name="Text 3"/>
          <p:cNvSpPr/>
          <p:nvPr/>
        </p:nvSpPr>
        <p:spPr>
          <a:xfrm>
            <a:off x="1104900" y="5461769"/>
            <a:ext cx="8044815" cy="1581150"/>
          </a:xfrm>
          <a:prstGeom prst="rect">
            <a:avLst/>
          </a:prstGeom>
          <a:noFill/>
          <a:ln/>
        </p:spPr>
        <p:txBody>
          <a:bodyPr wrap="square" lIns="25400" tIns="25400" rIns="25400" bIns="25400" rtlCol="0" anchor="t">
            <a:normAutofit/>
          </a:bodyPr>
          <a:lstStyle/>
          <a:p>
            <a:pPr algn="l" indent="0" marL="0">
              <a:lnSpc>
                <a:spcPct val="124615"/>
              </a:lnSpc>
              <a:buNone/>
            </a:pPr>
            <a:r>
              <a:rPr lang="en-US" sz="2025" dirty="0">
                <a:solidFill>
                  <a:srgbClr val="F4F2EC">
                    <a:alpha val="72000"/>
                  </a:srgbClr>
                </a:solidFill>
                <a:latin typeface="Inter" pitchFamily="34" charset="0"/>
                <a:ea typeface="Inter" pitchFamily="34" charset="-122"/>
                <a:cs typeface="Inter" pitchFamily="34" charset="-120"/>
              </a:rPr>
              <a:t>Wherever you buy servers at scale, the decision can be evidenced. We put measured evidence under the spend and the decision behind it, so the next hardware you buy is the right hardware.</a:t>
            </a:r>
            <a:endParaRPr lang="en-US" sz="2025" dirty="0"/>
          </a:p>
        </p:txBody>
      </p:sp>
      <p:sp>
        <p:nvSpPr>
          <p:cNvPr id="9" name="Shape 4"/>
          <p:cNvSpPr/>
          <p:nvPr/>
        </p:nvSpPr>
        <p:spPr>
          <a:xfrm>
            <a:off x="1104900" y="7953375"/>
            <a:ext cx="16078200" cy="9525"/>
          </a:xfrm>
          <a:prstGeom prst="rect">
            <a:avLst/>
          </a:prstGeom>
          <a:solidFill>
            <a:srgbClr val="F4F2EC">
              <a:alpha val="18000"/>
            </a:srgbClr>
          </a:solidFill>
          <a:ln/>
        </p:spPr>
      </p:sp>
      <p:sp>
        <p:nvSpPr>
          <p:cNvPr id="10" name="Text 5"/>
          <p:cNvSpPr/>
          <p:nvPr/>
        </p:nvSpPr>
        <p:spPr>
          <a:xfrm>
            <a:off x="1104900" y="9267825"/>
            <a:ext cx="6777060" cy="257175"/>
          </a:xfrm>
          <a:prstGeom prst="rect">
            <a:avLst/>
          </a:prstGeom>
          <a:noFill/>
          <a:ln/>
        </p:spPr>
        <p:txBody>
          <a:bodyPr wrap="square" lIns="25400" tIns="25400" rIns="25400" bIns="25400" rtlCol="0" anchor="t">
            <a:normAutofit/>
          </a:bodyPr>
          <a:lstStyle/>
          <a:p>
            <a:pPr algn="l" indent="0" marL="0">
              <a:buNone/>
            </a:pPr>
            <a:r>
              <a:rPr lang="en-US" sz="1425" spc="29" kern="0" dirty="0">
                <a:solidFill>
                  <a:srgbClr val="F4F2EC">
                    <a:alpha val="70000"/>
                  </a:srgbClr>
                </a:solidFill>
                <a:latin typeface="Inter" pitchFamily="34" charset="0"/>
                <a:ea typeface="Inter" pitchFamily="34" charset="-122"/>
                <a:cs typeface="Inter" pitchFamily="34" charset="-120"/>
              </a:rPr>
              <a:t>100,000s of benchmarks · 500+ data centres · 9 years of research</a:t>
            </a:r>
            <a:endParaRPr lang="en-US" sz="1425" dirty="0"/>
          </a:p>
        </p:txBody>
      </p:sp>
      <p:sp>
        <p:nvSpPr>
          <p:cNvPr id="11" name="Text 6"/>
          <p:cNvSpPr/>
          <p:nvPr/>
        </p:nvSpPr>
        <p:spPr>
          <a:xfrm>
            <a:off x="15207355" y="8248650"/>
            <a:ext cx="1975745" cy="781050"/>
          </a:xfrm>
          <a:prstGeom prst="rect">
            <a:avLst/>
          </a:prstGeom>
          <a:noFill/>
          <a:ln/>
        </p:spPr>
        <p:txBody>
          <a:bodyPr wrap="square" lIns="25400" tIns="25400" rIns="25400" bIns="25400" rtlCol="0" anchor="t">
            <a:normAutofit/>
          </a:bodyPr>
          <a:lstStyle/>
          <a:p>
            <a:pPr algn="r" indent="0" marL="0">
              <a:lnSpc>
                <a:spcPct val="82540"/>
              </a:lnSpc>
              <a:buNone/>
            </a:pPr>
            <a:r>
              <a:rPr lang="en-US" sz="5850" b="1" spc="-117" kern="0" dirty="0">
                <a:solidFill>
                  <a:srgbClr val="00A676"/>
                </a:solidFill>
                <a:latin typeface="Inter" pitchFamily="34" charset="0"/>
                <a:ea typeface="Inter" pitchFamily="34" charset="-122"/>
                <a:cs typeface="Inter" pitchFamily="34" charset="-120"/>
              </a:rPr>
              <a:t>55%</a:t>
            </a:r>
            <a:endParaRPr lang="en-US" sz="5850" dirty="0"/>
          </a:p>
        </p:txBody>
      </p:sp>
      <p:sp>
        <p:nvSpPr>
          <p:cNvPr id="12" name="Text 7"/>
          <p:cNvSpPr/>
          <p:nvPr/>
        </p:nvSpPr>
        <p:spPr>
          <a:xfrm>
            <a:off x="15310768" y="9067800"/>
            <a:ext cx="1872332" cy="457200"/>
          </a:xfrm>
          <a:prstGeom prst="rect">
            <a:avLst/>
          </a:prstGeom>
          <a:noFill/>
          <a:ln/>
        </p:spPr>
        <p:txBody>
          <a:bodyPr wrap="square" lIns="25400" tIns="25400" rIns="25400" bIns="25400" rtlCol="0" anchor="t">
            <a:normAutofit/>
          </a:bodyPr>
          <a:lstStyle/>
          <a:p>
            <a:pPr algn="r" indent="0" marL="0">
              <a:buNone/>
            </a:pPr>
            <a:r>
              <a:rPr lang="en-US" sz="1350" dirty="0">
                <a:solidFill>
                  <a:srgbClr val="F4F2EC">
                    <a:alpha val="70000"/>
                  </a:srgbClr>
                </a:solidFill>
                <a:latin typeface="Inter" pitchFamily="34" charset="0"/>
                <a:ea typeface="Inter" pitchFamily="34" charset="-122"/>
                <a:cs typeface="Inter" pitchFamily="34" charset="-120"/>
              </a:rPr>
              <a:t>Less cost and energy, no new risk.</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2E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04900" y="800100"/>
            <a:ext cx="1953295" cy="276225"/>
          </a:xfrm>
          <a:prstGeom prst="rect">
            <a:avLst/>
          </a:prstGeom>
        </p:spPr>
      </p:pic>
      <p:sp>
        <p:nvSpPr>
          <p:cNvPr id="3" name="Text 0"/>
          <p:cNvSpPr/>
          <p:nvPr/>
        </p:nvSpPr>
        <p:spPr>
          <a:xfrm>
            <a:off x="15499184" y="852488"/>
            <a:ext cx="1852307" cy="209550"/>
          </a:xfrm>
          <a:prstGeom prst="rect">
            <a:avLst/>
          </a:prstGeom>
          <a:noFill/>
          <a:ln/>
        </p:spPr>
        <p:txBody>
          <a:bodyPr wrap="square" lIns="25400" tIns="25400" rIns="25400" bIns="25400" rtlCol="0" anchor="t">
            <a:normAutofit/>
          </a:bodyPr>
          <a:lstStyle/>
          <a:p>
            <a:pPr algn="l" indent="0" marL="0">
              <a:buNone/>
            </a:pPr>
            <a:r>
              <a:rPr lang="en-US" sz="1125" b="1" spc="270" kern="0" dirty="0">
                <a:solidFill>
                  <a:srgbClr val="00A676"/>
                </a:solidFill>
                <a:latin typeface="Inter" pitchFamily="34" charset="0"/>
                <a:ea typeface="Inter" pitchFamily="34" charset="-122"/>
                <a:cs typeface="Inter" pitchFamily="34" charset="-120"/>
              </a:rPr>
              <a:t>1 </a:t>
            </a:r>
            <a:pPr algn="l" indent="0" marL="0">
              <a:buNone/>
            </a:pPr>
            <a:r>
              <a:rPr lang="en-US" sz="1125" b="1" spc="270" kern="0" dirty="0">
                <a:solidFill>
                  <a:srgbClr val="1D1D1B">
                    <a:alpha val="50000"/>
                  </a:srgbClr>
                </a:solidFill>
                <a:latin typeface="Inter" pitchFamily="34" charset="0"/>
                <a:ea typeface="Inter" pitchFamily="34" charset="-122"/>
                <a:cs typeface="Inter" pitchFamily="34" charset="-120"/>
              </a:rPr>
              <a:t>· TWO WAYS IN</a:t>
            </a:r>
            <a:endParaRPr lang="en-US" sz="1125" dirty="0"/>
          </a:p>
        </p:txBody>
      </p:sp>
      <p:sp>
        <p:nvSpPr>
          <p:cNvPr id="4" name="Text 1"/>
          <p:cNvSpPr/>
          <p:nvPr/>
        </p:nvSpPr>
        <p:spPr>
          <a:xfrm>
            <a:off x="1104900" y="1419225"/>
            <a:ext cx="17686020" cy="784845"/>
          </a:xfrm>
          <a:prstGeom prst="rect">
            <a:avLst/>
          </a:prstGeom>
          <a:noFill/>
          <a:ln/>
        </p:spPr>
        <p:txBody>
          <a:bodyPr wrap="square" lIns="25400" tIns="25400" rIns="25400" bIns="25400" rtlCol="0" anchor="t">
            <a:normAutofit/>
          </a:bodyPr>
          <a:lstStyle/>
          <a:p>
            <a:pPr algn="l" indent="0" marL="0">
              <a:lnSpc>
                <a:spcPct val="80825"/>
              </a:lnSpc>
              <a:buNone/>
            </a:pPr>
            <a:r>
              <a:rPr lang="en-US" sz="6000" b="1" spc="-150" kern="0" dirty="0">
                <a:solidFill>
                  <a:srgbClr val="1D1D1B"/>
                </a:solidFill>
                <a:latin typeface="Inter" pitchFamily="34" charset="0"/>
                <a:ea typeface="Inter" pitchFamily="34" charset="-122"/>
                <a:cs typeface="Inter" pitchFamily="34" charset="-120"/>
              </a:rPr>
              <a:t>Two paths. </a:t>
            </a:r>
            <a:pPr algn="l" indent="0" marL="0">
              <a:lnSpc>
                <a:spcPct val="80825"/>
              </a:lnSpc>
              <a:buNone/>
            </a:pPr>
            <a:r>
              <a:rPr lang="en-US" sz="6000" b="1" u="heavy" spc="-150" kern="0" dirty="0">
                <a:solidFill>
                  <a:srgbClr val="00A676"/>
                </a:solidFill>
                <a:latin typeface="Inter" pitchFamily="34" charset="0"/>
                <a:ea typeface="Inter" pitchFamily="34" charset="-122"/>
                <a:cs typeface="Inter" pitchFamily="34" charset="-120"/>
              </a:rPr>
              <a:t>One route.</a:t>
            </a:r>
            <a:endParaRPr lang="en-US" sz="6000" dirty="0"/>
          </a:p>
        </p:txBody>
      </p:sp>
      <p:sp>
        <p:nvSpPr>
          <p:cNvPr id="5" name="Shape 2"/>
          <p:cNvSpPr/>
          <p:nvPr/>
        </p:nvSpPr>
        <p:spPr>
          <a:xfrm>
            <a:off x="1104900" y="3079998"/>
            <a:ext cx="7867650" cy="4342358"/>
          </a:xfrm>
          <a:prstGeom prst="roundRect">
            <a:avLst>
              <a:gd name="adj" fmla="val 3071"/>
            </a:avLst>
          </a:prstGeom>
          <a:solidFill>
            <a:srgbClr val="EAE8E0"/>
          </a:solidFill>
          <a:ln/>
        </p:spPr>
      </p:sp>
      <p:sp>
        <p:nvSpPr>
          <p:cNvPr id="6" name="Text 3"/>
          <p:cNvSpPr/>
          <p:nvPr/>
        </p:nvSpPr>
        <p:spPr>
          <a:xfrm>
            <a:off x="1543050" y="3499098"/>
            <a:ext cx="7690485" cy="200025"/>
          </a:xfrm>
          <a:prstGeom prst="rect">
            <a:avLst/>
          </a:prstGeom>
          <a:noFill/>
          <a:ln/>
        </p:spPr>
        <p:txBody>
          <a:bodyPr wrap="square" lIns="25400" tIns="25400" rIns="25400" bIns="25400" rtlCol="0" anchor="t">
            <a:normAutofit/>
          </a:bodyPr>
          <a:lstStyle/>
          <a:p>
            <a:pPr algn="l" indent="0" marL="0">
              <a:buNone/>
            </a:pPr>
            <a:r>
              <a:rPr lang="en-US" sz="1050" b="1" spc="210" kern="0" dirty="0">
                <a:solidFill>
                  <a:srgbClr val="1D1D1B">
                    <a:alpha val="50000"/>
                  </a:srgbClr>
                </a:solidFill>
                <a:latin typeface="Inter" pitchFamily="34" charset="0"/>
                <a:ea typeface="Inter" pitchFamily="34" charset="-122"/>
                <a:cs typeface="Inter" pitchFamily="34" charset="-120"/>
              </a:rPr>
              <a:t>01 · SELF-SERVE SOFTWARE &amp; TOOLING</a:t>
            </a:r>
            <a:endParaRPr lang="en-US" sz="1050" dirty="0"/>
          </a:p>
        </p:txBody>
      </p:sp>
      <p:pic>
        <p:nvPicPr>
          <p:cNvPr id="7" name="Image 1" descr="preencoded.png">    </p:cNvPr>
          <p:cNvPicPr>
            <a:picLocks noChangeAspect="1"/>
          </p:cNvPicPr>
          <p:nvPr/>
        </p:nvPicPr>
        <p:blipFill>
          <a:blip r:embed="rId2"/>
          <a:stretch>
            <a:fillRect/>
          </a:stretch>
        </p:blipFill>
        <p:spPr>
          <a:xfrm>
            <a:off x="1543050" y="3851523"/>
            <a:ext cx="649337" cy="495300"/>
          </a:xfrm>
          <a:prstGeom prst="rect">
            <a:avLst/>
          </a:prstGeom>
        </p:spPr>
      </p:pic>
      <p:sp>
        <p:nvSpPr>
          <p:cNvPr id="8" name="Text 4"/>
          <p:cNvSpPr/>
          <p:nvPr/>
        </p:nvSpPr>
        <p:spPr>
          <a:xfrm>
            <a:off x="2382887" y="3880098"/>
            <a:ext cx="3286006" cy="476250"/>
          </a:xfrm>
          <a:prstGeom prst="rect">
            <a:avLst/>
          </a:prstGeom>
          <a:noFill/>
          <a:ln/>
        </p:spPr>
        <p:txBody>
          <a:bodyPr wrap="square" lIns="25400" tIns="25400" rIns="25400" bIns="25400" rtlCol="0" anchor="t">
            <a:normAutofit/>
          </a:bodyPr>
          <a:lstStyle/>
          <a:p>
            <a:pPr algn="l" indent="0" marL="0">
              <a:lnSpc>
                <a:spcPct val="82883"/>
              </a:lnSpc>
              <a:buNone/>
            </a:pPr>
            <a:r>
              <a:rPr lang="en-US" sz="3450" b="1" spc="-69" kern="0" dirty="0">
                <a:solidFill>
                  <a:srgbClr val="1D1D1B"/>
                </a:solidFill>
                <a:latin typeface="Inter" pitchFamily="34" charset="0"/>
                <a:ea typeface="Inter" pitchFamily="34" charset="-122"/>
                <a:cs typeface="Inter" pitchFamily="34" charset="-120"/>
              </a:rPr>
              <a:t>Interact </a:t>
            </a:r>
            <a:pPr algn="l" indent="0" marL="0">
              <a:lnSpc>
                <a:spcPct val="82883"/>
              </a:lnSpc>
              <a:buNone/>
            </a:pPr>
            <a:r>
              <a:rPr lang="en-US" sz="3450" b="1" spc="-69" kern="0" dirty="0">
                <a:solidFill>
                  <a:srgbClr val="00A676"/>
                </a:solidFill>
                <a:latin typeface="Inter" pitchFamily="34" charset="0"/>
                <a:ea typeface="Inter" pitchFamily="34" charset="-122"/>
                <a:cs typeface="Inter" pitchFamily="34" charset="-120"/>
              </a:rPr>
              <a:t>Verify</a:t>
            </a:r>
            <a:endParaRPr lang="en-US" sz="3450" dirty="0"/>
          </a:p>
        </p:txBody>
      </p:sp>
      <p:sp>
        <p:nvSpPr>
          <p:cNvPr id="9" name="Text 5"/>
          <p:cNvSpPr/>
          <p:nvPr/>
        </p:nvSpPr>
        <p:spPr>
          <a:xfrm>
            <a:off x="1543050" y="4480173"/>
            <a:ext cx="7690485" cy="295275"/>
          </a:xfrm>
          <a:prstGeom prst="rect">
            <a:avLst/>
          </a:prstGeom>
          <a:noFill/>
          <a:ln/>
        </p:spPr>
        <p:txBody>
          <a:bodyPr wrap="square" lIns="25400" tIns="25400" rIns="25400" bIns="25400" rtlCol="0" anchor="t">
            <a:normAutofit/>
          </a:bodyPr>
          <a:lstStyle/>
          <a:p>
            <a:pPr algn="l" indent="0" marL="0">
              <a:buNone/>
            </a:pPr>
            <a:r>
              <a:rPr lang="en-US" sz="1650" b="1" i="1" dirty="0">
                <a:solidFill>
                  <a:srgbClr val="1D1D1B">
                    <a:alpha val="60000"/>
                  </a:srgbClr>
                </a:solidFill>
                <a:latin typeface="Inter" pitchFamily="34" charset="0"/>
                <a:ea typeface="Inter" pitchFamily="34" charset="-122"/>
                <a:cs typeface="Inter" pitchFamily="34" charset="-120"/>
              </a:rPr>
              <a:t>“Buy &amp; change better.”</a:t>
            </a:r>
            <a:endParaRPr lang="en-US" sz="1650" dirty="0"/>
          </a:p>
        </p:txBody>
      </p:sp>
      <p:sp>
        <p:nvSpPr>
          <p:cNvPr id="10" name="Text 6"/>
          <p:cNvSpPr/>
          <p:nvPr/>
        </p:nvSpPr>
        <p:spPr>
          <a:xfrm>
            <a:off x="1543050" y="5042148"/>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11" name="Text 7"/>
          <p:cNvSpPr/>
          <p:nvPr/>
        </p:nvSpPr>
        <p:spPr>
          <a:xfrm>
            <a:off x="1804913" y="5042148"/>
            <a:ext cx="6425818"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1D1D1B"/>
                </a:solidFill>
                <a:latin typeface="Inter" pitchFamily="34" charset="0"/>
                <a:ea typeface="Inter" pitchFamily="34" charset="-122"/>
                <a:cs typeface="Inter" pitchFamily="34" charset="-120"/>
              </a:rPr>
              <a:t>Benchmark your estate and model the options on the table</a:t>
            </a:r>
            <a:endParaRPr lang="en-US" sz="1650" dirty="0"/>
          </a:p>
        </p:txBody>
      </p:sp>
      <p:sp>
        <p:nvSpPr>
          <p:cNvPr id="12" name="Text 8"/>
          <p:cNvSpPr/>
          <p:nvPr/>
        </p:nvSpPr>
        <p:spPr>
          <a:xfrm>
            <a:off x="1543050" y="5525988"/>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13" name="Text 9"/>
          <p:cNvSpPr/>
          <p:nvPr/>
        </p:nvSpPr>
        <p:spPr>
          <a:xfrm>
            <a:off x="1804913" y="5525988"/>
            <a:ext cx="5122106"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1D1D1B"/>
                </a:solidFill>
                <a:latin typeface="Inter" pitchFamily="34" charset="0"/>
                <a:ea typeface="Inter" pitchFamily="34" charset="-122"/>
                <a:cs typeface="Inter" pitchFamily="34" charset="-120"/>
              </a:rPr>
              <a:t>See cost, power &amp; footprint before you commit</a:t>
            </a:r>
            <a:endParaRPr lang="en-US" sz="1650" dirty="0"/>
          </a:p>
        </p:txBody>
      </p:sp>
      <p:sp>
        <p:nvSpPr>
          <p:cNvPr id="14" name="Text 10"/>
          <p:cNvSpPr/>
          <p:nvPr/>
        </p:nvSpPr>
        <p:spPr>
          <a:xfrm>
            <a:off x="1543050" y="6009829"/>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15" name="Text 11"/>
          <p:cNvSpPr/>
          <p:nvPr/>
        </p:nvSpPr>
        <p:spPr>
          <a:xfrm>
            <a:off x="1804913" y="6009829"/>
            <a:ext cx="4661423"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1D1D1B"/>
                </a:solidFill>
                <a:latin typeface="Inter" pitchFamily="34" charset="0"/>
                <a:ea typeface="Inter" pitchFamily="34" charset="-122"/>
                <a:cs typeface="Inter" pitchFamily="34" charset="-120"/>
              </a:rPr>
              <a:t>A decision-ready recommendation in days</a:t>
            </a:r>
            <a:endParaRPr lang="en-US" sz="1650" dirty="0"/>
          </a:p>
        </p:txBody>
      </p:sp>
      <p:sp>
        <p:nvSpPr>
          <p:cNvPr id="16" name="Shape 12"/>
          <p:cNvSpPr/>
          <p:nvPr/>
        </p:nvSpPr>
        <p:spPr>
          <a:xfrm>
            <a:off x="1543050" y="6569869"/>
            <a:ext cx="6991350" cy="9525"/>
          </a:xfrm>
          <a:prstGeom prst="rect">
            <a:avLst/>
          </a:prstGeom>
          <a:solidFill>
            <a:srgbClr val="1D1D1B">
              <a:alpha val="14000"/>
            </a:srgbClr>
          </a:solidFill>
          <a:ln/>
        </p:spPr>
      </p:sp>
      <p:sp>
        <p:nvSpPr>
          <p:cNvPr id="17" name="Text 13"/>
          <p:cNvSpPr/>
          <p:nvPr/>
        </p:nvSpPr>
        <p:spPr>
          <a:xfrm>
            <a:off x="1543050" y="6769894"/>
            <a:ext cx="7201091" cy="271463"/>
          </a:xfrm>
          <a:prstGeom prst="rect">
            <a:avLst/>
          </a:prstGeom>
          <a:noFill/>
          <a:ln/>
        </p:spPr>
        <p:txBody>
          <a:bodyPr wrap="square" lIns="25400" tIns="25400" rIns="25400" bIns="25400" rtlCol="0" anchor="t">
            <a:normAutofit/>
          </a:bodyPr>
          <a:lstStyle/>
          <a:p>
            <a:pPr algn="l" indent="0" marL="0">
              <a:buNone/>
            </a:pPr>
            <a:r>
              <a:rPr lang="en-US" sz="1500" b="1" dirty="0">
                <a:solidFill>
                  <a:srgbClr val="1D1D1B">
                    <a:alpha val="70000"/>
                  </a:srgbClr>
                </a:solidFill>
                <a:latin typeface="Inter" pitchFamily="34" charset="0"/>
                <a:ea typeface="Inter" pitchFamily="34" charset="-122"/>
                <a:cs typeface="Inter" pitchFamily="34" charset="-120"/>
              </a:rPr>
              <a:t>Typical payback inside the </a:t>
            </a:r>
            <a:pPr algn="l" indent="0" marL="0">
              <a:buNone/>
            </a:pPr>
            <a:r>
              <a:rPr lang="en-US" sz="1500" b="1" dirty="0">
                <a:solidFill>
                  <a:srgbClr val="00A676"/>
                </a:solidFill>
                <a:latin typeface="Inter" pitchFamily="34" charset="0"/>
                <a:ea typeface="Inter" pitchFamily="34" charset="-122"/>
                <a:cs typeface="Inter" pitchFamily="34" charset="-120"/>
              </a:rPr>
              <a:t>first quarter</a:t>
            </a:r>
            <a:pPr algn="l" indent="0" marL="0">
              <a:buNone/>
            </a:pPr>
            <a:r>
              <a:rPr lang="en-US" sz="1500" b="1" dirty="0">
                <a:solidFill>
                  <a:srgbClr val="1D1D1B">
                    <a:alpha val="70000"/>
                  </a:srgbClr>
                </a:solidFill>
                <a:latin typeface="Inter" pitchFamily="34" charset="0"/>
                <a:ea typeface="Inter" pitchFamily="34" charset="-122"/>
                <a:cs typeface="Inter" pitchFamily="34" charset="-120"/>
              </a:rPr>
              <a:t>.</a:t>
            </a:r>
            <a:endParaRPr lang="en-US" sz="1500" dirty="0"/>
          </a:p>
        </p:txBody>
      </p:sp>
      <p:sp>
        <p:nvSpPr>
          <p:cNvPr id="18" name="Shape 14"/>
          <p:cNvSpPr/>
          <p:nvPr/>
        </p:nvSpPr>
        <p:spPr>
          <a:xfrm>
            <a:off x="9315450" y="3079998"/>
            <a:ext cx="7867650" cy="4342358"/>
          </a:xfrm>
          <a:prstGeom prst="roundRect">
            <a:avLst>
              <a:gd name="adj" fmla="val 3071"/>
            </a:avLst>
          </a:prstGeom>
          <a:solidFill>
            <a:srgbClr val="14362B"/>
          </a:solidFill>
          <a:ln/>
        </p:spPr>
      </p:sp>
      <p:sp>
        <p:nvSpPr>
          <p:cNvPr id="19" name="Text 15"/>
          <p:cNvSpPr/>
          <p:nvPr/>
        </p:nvSpPr>
        <p:spPr>
          <a:xfrm>
            <a:off x="9753600" y="3499098"/>
            <a:ext cx="7690485" cy="200025"/>
          </a:xfrm>
          <a:prstGeom prst="rect">
            <a:avLst/>
          </a:prstGeom>
          <a:noFill/>
          <a:ln/>
        </p:spPr>
        <p:txBody>
          <a:bodyPr wrap="square" lIns="25400" tIns="25400" rIns="25400" bIns="25400" rtlCol="0" anchor="t">
            <a:normAutofit/>
          </a:bodyPr>
          <a:lstStyle/>
          <a:p>
            <a:pPr algn="l" indent="0" marL="0">
              <a:buNone/>
            </a:pPr>
            <a:r>
              <a:rPr lang="en-US" sz="1050" b="1" spc="210" kern="0" dirty="0">
                <a:solidFill>
                  <a:srgbClr val="F4F2EC">
                    <a:alpha val="55000"/>
                  </a:srgbClr>
                </a:solidFill>
                <a:latin typeface="Inter" pitchFamily="34" charset="0"/>
                <a:ea typeface="Inter" pitchFamily="34" charset="-122"/>
                <a:cs typeface="Inter" pitchFamily="34" charset="-120"/>
              </a:rPr>
              <a:t>02 · STRATEGIC PARTNERSHIP</a:t>
            </a:r>
            <a:endParaRPr lang="en-US" sz="1050" dirty="0"/>
          </a:p>
        </p:txBody>
      </p:sp>
      <p:sp>
        <p:nvSpPr>
          <p:cNvPr id="20" name="Shape 16"/>
          <p:cNvSpPr/>
          <p:nvPr/>
        </p:nvSpPr>
        <p:spPr>
          <a:xfrm>
            <a:off x="9753600" y="3851523"/>
            <a:ext cx="678135" cy="495300"/>
          </a:xfrm>
          <a:prstGeom prst="roundRect">
            <a:avLst>
              <a:gd name="adj" fmla="val 19231"/>
            </a:avLst>
          </a:prstGeom>
          <a:solidFill>
            <a:srgbClr val="F4F2EC"/>
          </a:solidFill>
          <a:ln/>
        </p:spPr>
      </p:sp>
      <p:pic>
        <p:nvPicPr>
          <p:cNvPr id="21" name="Image 2" descr="preencoded.png">    </p:cNvPr>
          <p:cNvPicPr>
            <a:picLocks noChangeAspect="1"/>
          </p:cNvPicPr>
          <p:nvPr/>
        </p:nvPicPr>
        <p:blipFill>
          <a:blip r:embed="rId3"/>
          <a:stretch>
            <a:fillRect/>
          </a:stretch>
        </p:blipFill>
        <p:spPr>
          <a:xfrm>
            <a:off x="9867900" y="3927723"/>
            <a:ext cx="449535" cy="342900"/>
          </a:xfrm>
          <a:prstGeom prst="rect">
            <a:avLst/>
          </a:prstGeom>
        </p:spPr>
      </p:pic>
      <p:sp>
        <p:nvSpPr>
          <p:cNvPr id="22" name="Text 17"/>
          <p:cNvSpPr/>
          <p:nvPr/>
        </p:nvSpPr>
        <p:spPr>
          <a:xfrm>
            <a:off x="10622235" y="3880098"/>
            <a:ext cx="3986279" cy="476250"/>
          </a:xfrm>
          <a:prstGeom prst="rect">
            <a:avLst/>
          </a:prstGeom>
          <a:noFill/>
          <a:ln/>
        </p:spPr>
        <p:txBody>
          <a:bodyPr wrap="square" lIns="25400" tIns="25400" rIns="25400" bIns="25400" rtlCol="0" anchor="t">
            <a:normAutofit/>
          </a:bodyPr>
          <a:lstStyle/>
          <a:p>
            <a:pPr algn="l" indent="0" marL="0">
              <a:lnSpc>
                <a:spcPct val="82883"/>
              </a:lnSpc>
              <a:buNone/>
            </a:pPr>
            <a:r>
              <a:rPr lang="en-US" sz="3450" b="1" spc="-69" kern="0" dirty="0">
                <a:solidFill>
                  <a:srgbClr val="F4F2EC"/>
                </a:solidFill>
                <a:latin typeface="Inter" pitchFamily="34" charset="0"/>
                <a:ea typeface="Inter" pitchFamily="34" charset="-122"/>
                <a:cs typeface="Inter" pitchFamily="34" charset="-120"/>
              </a:rPr>
              <a:t>Interact </a:t>
            </a:r>
            <a:pPr algn="l" indent="0" marL="0">
              <a:lnSpc>
                <a:spcPct val="82883"/>
              </a:lnSpc>
              <a:buNone/>
            </a:pPr>
            <a:r>
              <a:rPr lang="en-US" sz="3450" b="1" spc="-69" kern="0" dirty="0">
                <a:solidFill>
                  <a:srgbClr val="00A676"/>
                </a:solidFill>
                <a:latin typeface="Inter" pitchFamily="34" charset="0"/>
                <a:ea typeface="Inter" pitchFamily="34" charset="-122"/>
                <a:cs typeface="Inter" pitchFamily="34" charset="-120"/>
              </a:rPr>
              <a:t>Advisory</a:t>
            </a:r>
            <a:endParaRPr lang="en-US" sz="3450" dirty="0"/>
          </a:p>
        </p:txBody>
      </p:sp>
      <p:sp>
        <p:nvSpPr>
          <p:cNvPr id="23" name="Text 18"/>
          <p:cNvSpPr/>
          <p:nvPr/>
        </p:nvSpPr>
        <p:spPr>
          <a:xfrm>
            <a:off x="9753600" y="4480173"/>
            <a:ext cx="7690485" cy="295275"/>
          </a:xfrm>
          <a:prstGeom prst="rect">
            <a:avLst/>
          </a:prstGeom>
          <a:noFill/>
          <a:ln/>
        </p:spPr>
        <p:txBody>
          <a:bodyPr wrap="square" lIns="25400" tIns="25400" rIns="25400" bIns="25400" rtlCol="0" anchor="t">
            <a:normAutofit/>
          </a:bodyPr>
          <a:lstStyle/>
          <a:p>
            <a:pPr algn="l" indent="0" marL="0">
              <a:buNone/>
            </a:pPr>
            <a:r>
              <a:rPr lang="en-US" sz="1650" b="1" i="1" dirty="0">
                <a:solidFill>
                  <a:srgbClr val="F4F2EC">
                    <a:alpha val="60000"/>
                  </a:srgbClr>
                </a:solidFill>
                <a:latin typeface="Inter" pitchFamily="34" charset="0"/>
                <a:ea typeface="Inter" pitchFamily="34" charset="-122"/>
                <a:cs typeface="Inter" pitchFamily="34" charset="-120"/>
              </a:rPr>
              <a:t>“Buy well, every time.”</a:t>
            </a:r>
            <a:endParaRPr lang="en-US" sz="1650" dirty="0"/>
          </a:p>
        </p:txBody>
      </p:sp>
      <p:sp>
        <p:nvSpPr>
          <p:cNvPr id="24" name="Text 19"/>
          <p:cNvSpPr/>
          <p:nvPr/>
        </p:nvSpPr>
        <p:spPr>
          <a:xfrm>
            <a:off x="9753600" y="5042148"/>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25" name="Text 20"/>
          <p:cNvSpPr/>
          <p:nvPr/>
        </p:nvSpPr>
        <p:spPr>
          <a:xfrm>
            <a:off x="10015463" y="5042148"/>
            <a:ext cx="4880960"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F4F2EC"/>
                </a:solidFill>
                <a:latin typeface="Inter" pitchFamily="34" charset="0"/>
                <a:ea typeface="Inter" pitchFamily="34" charset="-122"/>
                <a:cs typeface="Inter" pitchFamily="34" charset="-120"/>
              </a:rPr>
              <a:t>A senior counterpart who knows your estate</a:t>
            </a:r>
            <a:endParaRPr lang="en-US" sz="1650" dirty="0"/>
          </a:p>
        </p:txBody>
      </p:sp>
      <p:sp>
        <p:nvSpPr>
          <p:cNvPr id="26" name="Text 21"/>
          <p:cNvSpPr/>
          <p:nvPr/>
        </p:nvSpPr>
        <p:spPr>
          <a:xfrm>
            <a:off x="9753600" y="5525988"/>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27" name="Text 22"/>
          <p:cNvSpPr/>
          <p:nvPr/>
        </p:nvSpPr>
        <p:spPr>
          <a:xfrm>
            <a:off x="10015463" y="5525988"/>
            <a:ext cx="4830619"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F4F2EC"/>
                </a:solidFill>
                <a:latin typeface="Inter" pitchFamily="34" charset="0"/>
                <a:ea typeface="Inter" pitchFamily="34" charset="-122"/>
                <a:cs typeface="Inter" pitchFamily="34" charset="-120"/>
              </a:rPr>
              <a:t>Finance and IT signing off the same number</a:t>
            </a:r>
            <a:endParaRPr lang="en-US" sz="1650" dirty="0"/>
          </a:p>
        </p:txBody>
      </p:sp>
      <p:sp>
        <p:nvSpPr>
          <p:cNvPr id="28" name="Text 23"/>
          <p:cNvSpPr/>
          <p:nvPr/>
        </p:nvSpPr>
        <p:spPr>
          <a:xfrm>
            <a:off x="9753600" y="6009829"/>
            <a:ext cx="166613"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a:t>
            </a:r>
            <a:endParaRPr lang="en-US" sz="1650" dirty="0"/>
          </a:p>
        </p:txBody>
      </p:sp>
      <p:sp>
        <p:nvSpPr>
          <p:cNvPr id="29" name="Text 24"/>
          <p:cNvSpPr/>
          <p:nvPr/>
        </p:nvSpPr>
        <p:spPr>
          <a:xfrm>
            <a:off x="10015463" y="6009829"/>
            <a:ext cx="4040304" cy="331440"/>
          </a:xfrm>
          <a:prstGeom prst="rect">
            <a:avLst/>
          </a:prstGeom>
          <a:noFill/>
          <a:ln/>
        </p:spPr>
        <p:txBody>
          <a:bodyPr wrap="square" lIns="25400" tIns="25400" rIns="25400" bIns="25400" rtlCol="0" anchor="t">
            <a:normAutofit/>
          </a:bodyPr>
          <a:lstStyle/>
          <a:p>
            <a:pPr algn="l" indent="0" marL="0">
              <a:lnSpc>
                <a:spcPct val="114074"/>
              </a:lnSpc>
              <a:buNone/>
            </a:pPr>
            <a:r>
              <a:rPr lang="en-US" sz="1650" dirty="0">
                <a:solidFill>
                  <a:srgbClr val="F4F2EC"/>
                </a:solidFill>
                <a:latin typeface="Inter" pitchFamily="34" charset="0"/>
                <a:ea typeface="Inter" pitchFamily="34" charset="-122"/>
                <a:cs typeface="Inter" pitchFamily="34" charset="-120"/>
              </a:rPr>
              <a:t>Support through to executed change</a:t>
            </a:r>
            <a:endParaRPr lang="en-US" sz="1650" dirty="0"/>
          </a:p>
        </p:txBody>
      </p:sp>
      <p:sp>
        <p:nvSpPr>
          <p:cNvPr id="30" name="Shape 25"/>
          <p:cNvSpPr/>
          <p:nvPr/>
        </p:nvSpPr>
        <p:spPr>
          <a:xfrm>
            <a:off x="9753600" y="6569869"/>
            <a:ext cx="6991350" cy="9525"/>
          </a:xfrm>
          <a:prstGeom prst="rect">
            <a:avLst/>
          </a:prstGeom>
          <a:solidFill>
            <a:srgbClr val="F4F2EC">
              <a:alpha val="18000"/>
            </a:srgbClr>
          </a:solidFill>
          <a:ln/>
        </p:spPr>
      </p:sp>
      <p:sp>
        <p:nvSpPr>
          <p:cNvPr id="31" name="Text 26"/>
          <p:cNvSpPr/>
          <p:nvPr/>
        </p:nvSpPr>
        <p:spPr>
          <a:xfrm>
            <a:off x="9753600" y="6769894"/>
            <a:ext cx="7201091" cy="271463"/>
          </a:xfrm>
          <a:prstGeom prst="rect">
            <a:avLst/>
          </a:prstGeom>
          <a:noFill/>
          <a:ln/>
        </p:spPr>
        <p:txBody>
          <a:bodyPr wrap="square" lIns="25400" tIns="25400" rIns="25400" bIns="25400" rtlCol="0" anchor="t">
            <a:normAutofit/>
          </a:bodyPr>
          <a:lstStyle/>
          <a:p>
            <a:pPr algn="l" indent="0" marL="0">
              <a:buNone/>
            </a:pPr>
            <a:r>
              <a:rPr lang="en-US" sz="1500" b="1" dirty="0">
                <a:solidFill>
                  <a:srgbClr val="F4F2EC">
                    <a:alpha val="80000"/>
                  </a:srgbClr>
                </a:solidFill>
                <a:latin typeface="Inter" pitchFamily="34" charset="0"/>
                <a:ea typeface="Inter" pitchFamily="34" charset="-122"/>
                <a:cs typeface="Inter" pitchFamily="34" charset="-120"/>
              </a:rPr>
              <a:t>Senior partnership on the decisions that carry the most weight.</a:t>
            </a:r>
            <a:endParaRPr lang="en-US" sz="1500" dirty="0"/>
          </a:p>
        </p:txBody>
      </p:sp>
      <p:sp>
        <p:nvSpPr>
          <p:cNvPr id="32" name="Shape 27"/>
          <p:cNvSpPr/>
          <p:nvPr/>
        </p:nvSpPr>
        <p:spPr>
          <a:xfrm>
            <a:off x="1104900" y="8679210"/>
            <a:ext cx="47625" cy="807690"/>
          </a:xfrm>
          <a:prstGeom prst="rect">
            <a:avLst/>
          </a:prstGeom>
          <a:solidFill>
            <a:srgbClr val="00A676"/>
          </a:solidFill>
          <a:ln/>
        </p:spPr>
      </p:sp>
      <p:sp>
        <p:nvSpPr>
          <p:cNvPr id="33" name="Text 28"/>
          <p:cNvSpPr/>
          <p:nvPr/>
        </p:nvSpPr>
        <p:spPr>
          <a:xfrm>
            <a:off x="1419225" y="8736360"/>
            <a:ext cx="16246221" cy="731490"/>
          </a:xfrm>
          <a:prstGeom prst="rect">
            <a:avLst/>
          </a:prstGeom>
          <a:noFill/>
          <a:ln/>
        </p:spPr>
        <p:txBody>
          <a:bodyPr wrap="square" lIns="25400" tIns="25400" rIns="25400" bIns="25400" rtlCol="0" anchor="t">
            <a:normAutofit/>
          </a:bodyPr>
          <a:lstStyle/>
          <a:p>
            <a:pPr algn="l" indent="0" marL="0">
              <a:lnSpc>
                <a:spcPct val="115556"/>
              </a:lnSpc>
              <a:buNone/>
            </a:pPr>
            <a:r>
              <a:rPr lang="en-US" sz="1950" b="1" spc="-19" kern="0" dirty="0">
                <a:solidFill>
                  <a:srgbClr val="1D1D1B"/>
                </a:solidFill>
                <a:latin typeface="Inter" pitchFamily="34" charset="0"/>
                <a:ea typeface="Inter" pitchFamily="34" charset="-122"/>
                <a:cs typeface="Inter" pitchFamily="34" charset="-120"/>
              </a:rPr>
              <a:t>Verify evidences the decision in front of you. Advisory makes it a </a:t>
            </a:r>
            <a:pPr algn="l" indent="0" marL="0">
              <a:lnSpc>
                <a:spcPct val="115556"/>
              </a:lnSpc>
              <a:buNone/>
            </a:pPr>
            <a:r>
              <a:rPr lang="en-US" sz="1950" b="1" spc="-19" kern="0" dirty="0">
                <a:solidFill>
                  <a:srgbClr val="00A676"/>
                </a:solidFill>
                <a:latin typeface="Inter" pitchFamily="34" charset="0"/>
                <a:ea typeface="Inter" pitchFamily="34" charset="-122"/>
                <a:cs typeface="Inter" pitchFamily="34" charset="-120"/>
              </a:rPr>
              <a:t>programme </a:t>
            </a:r>
            <a:pPr algn="l" indent="0" marL="0">
              <a:lnSpc>
                <a:spcPct val="115556"/>
              </a:lnSpc>
              <a:buNone/>
            </a:pPr>
            <a:r>
              <a:rPr lang="en-US" sz="1950" b="1" spc="-19" kern="0" dirty="0">
                <a:solidFill>
                  <a:srgbClr val="1D1D1B"/>
                </a:solidFill>
                <a:latin typeface="Inter" pitchFamily="34" charset="0"/>
                <a:ea typeface="Inter" pitchFamily="34" charset="-122"/>
                <a:cs typeface="Inter" pitchFamily="34" charset="-120"/>
              </a:rPr>
              <a:t>: strategic, programmatic cost optimisation, run continuously across the group with simulation.</a:t>
            </a: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2E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04900" y="800100"/>
            <a:ext cx="1953295" cy="276225"/>
          </a:xfrm>
          <a:prstGeom prst="rect">
            <a:avLst/>
          </a:prstGeom>
        </p:spPr>
      </p:pic>
      <p:sp>
        <p:nvSpPr>
          <p:cNvPr id="3" name="Text 0"/>
          <p:cNvSpPr/>
          <p:nvPr/>
        </p:nvSpPr>
        <p:spPr>
          <a:xfrm>
            <a:off x="15323269" y="852488"/>
            <a:ext cx="2045814" cy="209550"/>
          </a:xfrm>
          <a:prstGeom prst="rect">
            <a:avLst/>
          </a:prstGeom>
          <a:noFill/>
          <a:ln/>
        </p:spPr>
        <p:txBody>
          <a:bodyPr wrap="square" lIns="25400" tIns="25400" rIns="25400" bIns="25400" rtlCol="0" anchor="t">
            <a:normAutofit/>
          </a:bodyPr>
          <a:lstStyle/>
          <a:p>
            <a:pPr algn="l" indent="0" marL="0">
              <a:buNone/>
            </a:pPr>
            <a:r>
              <a:rPr lang="en-US" sz="1125" b="1" spc="270" kern="0" dirty="0">
                <a:solidFill>
                  <a:srgbClr val="00A676"/>
                </a:solidFill>
                <a:latin typeface="Inter" pitchFamily="34" charset="0"/>
                <a:ea typeface="Inter" pitchFamily="34" charset="-122"/>
                <a:cs typeface="Inter" pitchFamily="34" charset="-120"/>
              </a:rPr>
              <a:t>2 </a:t>
            </a:r>
            <a:pPr algn="l" indent="0" marL="0">
              <a:buNone/>
            </a:pPr>
            <a:r>
              <a:rPr lang="en-US" sz="1125" b="1" spc="270" kern="0" dirty="0">
                <a:solidFill>
                  <a:srgbClr val="1D1D1B">
                    <a:alpha val="50000"/>
                  </a:srgbClr>
                </a:solidFill>
                <a:latin typeface="Inter" pitchFamily="34" charset="0"/>
                <a:ea typeface="Inter" pitchFamily="34" charset="-122"/>
                <a:cs typeface="Inter" pitchFamily="34" charset="-120"/>
              </a:rPr>
              <a:t>· THE PROBLEMS</a:t>
            </a:r>
            <a:endParaRPr lang="en-US" sz="1125" dirty="0"/>
          </a:p>
        </p:txBody>
      </p:sp>
      <p:sp>
        <p:nvSpPr>
          <p:cNvPr id="4" name="Text 1"/>
          <p:cNvSpPr/>
          <p:nvPr/>
        </p:nvSpPr>
        <p:spPr>
          <a:xfrm>
            <a:off x="1104900" y="1419225"/>
            <a:ext cx="17686020" cy="784845"/>
          </a:xfrm>
          <a:prstGeom prst="rect">
            <a:avLst/>
          </a:prstGeom>
          <a:noFill/>
          <a:ln/>
        </p:spPr>
        <p:txBody>
          <a:bodyPr wrap="square" lIns="25400" tIns="25400" rIns="25400" bIns="25400" rtlCol="0" anchor="t">
            <a:normAutofit/>
          </a:bodyPr>
          <a:lstStyle/>
          <a:p>
            <a:pPr algn="l" indent="0" marL="0">
              <a:lnSpc>
                <a:spcPct val="80825"/>
              </a:lnSpc>
              <a:buNone/>
            </a:pPr>
            <a:r>
              <a:rPr lang="en-US" sz="6000" b="1" spc="-150" kern="0" dirty="0">
                <a:solidFill>
                  <a:srgbClr val="1D1D1B"/>
                </a:solidFill>
                <a:latin typeface="Inter" pitchFamily="34" charset="0"/>
                <a:ea typeface="Inter" pitchFamily="34" charset="-122"/>
                <a:cs typeface="Inter" pitchFamily="34" charset="-120"/>
              </a:rPr>
              <a:t>Five decisions you </a:t>
            </a:r>
            <a:pPr algn="l" indent="0" marL="0">
              <a:lnSpc>
                <a:spcPct val="80825"/>
              </a:lnSpc>
              <a:buNone/>
            </a:pPr>
            <a:r>
              <a:rPr lang="en-US" sz="6000" b="1" u="heavy" spc="-150" kern="0" dirty="0">
                <a:solidFill>
                  <a:srgbClr val="00A676"/>
                </a:solidFill>
                <a:latin typeface="Inter" pitchFamily="34" charset="0"/>
                <a:ea typeface="Inter" pitchFamily="34" charset="-122"/>
                <a:cs typeface="Inter" pitchFamily="34" charset="-120"/>
              </a:rPr>
              <a:t>can't afford </a:t>
            </a:r>
            <a:pPr algn="l" indent="0" marL="0">
              <a:lnSpc>
                <a:spcPct val="80825"/>
              </a:lnSpc>
              <a:buNone/>
            </a:pPr>
            <a:r>
              <a:rPr lang="en-US" sz="6000" b="1" spc="-150" kern="0" dirty="0">
                <a:solidFill>
                  <a:srgbClr val="1D1D1B"/>
                </a:solidFill>
                <a:latin typeface="Inter" pitchFamily="34" charset="0"/>
                <a:ea typeface="Inter" pitchFamily="34" charset="-122"/>
                <a:cs typeface="Inter" pitchFamily="34" charset="-120"/>
              </a:rPr>
              <a:t>to guess.</a:t>
            </a:r>
            <a:endParaRPr lang="en-US" sz="6000" dirty="0"/>
          </a:p>
        </p:txBody>
      </p:sp>
      <p:sp>
        <p:nvSpPr>
          <p:cNvPr id="5" name="Shape 2"/>
          <p:cNvSpPr/>
          <p:nvPr/>
        </p:nvSpPr>
        <p:spPr>
          <a:xfrm>
            <a:off x="1104900" y="2699370"/>
            <a:ext cx="2986980" cy="28575"/>
          </a:xfrm>
          <a:prstGeom prst="rect">
            <a:avLst/>
          </a:prstGeom>
          <a:solidFill>
            <a:srgbClr val="1D1D1B">
              <a:alpha val="85000"/>
            </a:srgbClr>
          </a:solidFill>
          <a:ln/>
        </p:spPr>
      </p:sp>
      <p:sp>
        <p:nvSpPr>
          <p:cNvPr id="6" name="Text 3"/>
          <p:cNvSpPr/>
          <p:nvPr/>
        </p:nvSpPr>
        <p:spPr>
          <a:xfrm>
            <a:off x="1104900" y="2994645"/>
            <a:ext cx="3285679" cy="257175"/>
          </a:xfrm>
          <a:prstGeom prst="rect">
            <a:avLst/>
          </a:prstGeom>
          <a:noFill/>
          <a:ln/>
        </p:spPr>
        <p:txBody>
          <a:bodyPr wrap="square" lIns="25400" tIns="25400" rIns="25400" bIns="25400" rtlCol="0" anchor="t">
            <a:normAutofit/>
          </a:bodyPr>
          <a:lstStyle/>
          <a:p>
            <a:pPr algn="l" indent="0" marL="0">
              <a:buNone/>
            </a:pPr>
            <a:r>
              <a:rPr lang="en-US" sz="1425" b="1" spc="57" kern="0" dirty="0">
                <a:solidFill>
                  <a:srgbClr val="1D1D1B">
                    <a:alpha val="35000"/>
                  </a:srgbClr>
                </a:solidFill>
                <a:latin typeface="Inter" pitchFamily="34" charset="0"/>
                <a:ea typeface="Inter" pitchFamily="34" charset="-122"/>
                <a:cs typeface="Inter" pitchFamily="34" charset="-120"/>
              </a:rPr>
              <a:t>01</a:t>
            </a:r>
            <a:endParaRPr lang="en-US" sz="1425" dirty="0"/>
          </a:p>
        </p:txBody>
      </p:sp>
      <p:sp>
        <p:nvSpPr>
          <p:cNvPr id="7" name="Text 4"/>
          <p:cNvSpPr/>
          <p:nvPr/>
        </p:nvSpPr>
        <p:spPr>
          <a:xfrm>
            <a:off x="1104900" y="3404220"/>
            <a:ext cx="3076590" cy="666750"/>
          </a:xfrm>
          <a:prstGeom prst="rect">
            <a:avLst/>
          </a:prstGeom>
          <a:noFill/>
          <a:ln/>
        </p:spPr>
        <p:txBody>
          <a:bodyPr wrap="square" lIns="25400" tIns="25400" rIns="25400" bIns="25400" rtlCol="0" anchor="t">
            <a:normAutofit/>
          </a:bodyPr>
          <a:lstStyle/>
          <a:p>
            <a:pPr algn="l" indent="0" marL="0">
              <a:lnSpc>
                <a:spcPct val="92235"/>
              </a:lnSpc>
              <a:buNone/>
            </a:pPr>
            <a:r>
              <a:rPr lang="en-US" sz="2100" b="1" spc="-21" kern="0" dirty="0">
                <a:solidFill>
                  <a:srgbClr val="1D1D1B"/>
                </a:solidFill>
                <a:latin typeface="Inter" pitchFamily="34" charset="0"/>
                <a:ea typeface="Inter" pitchFamily="34" charset="-122"/>
                <a:cs typeface="Inter" pitchFamily="34" charset="-120"/>
              </a:rPr>
              <a:t>Buying big, knowing less</a:t>
            </a:r>
            <a:endParaRPr lang="en-US" sz="2100" dirty="0"/>
          </a:p>
        </p:txBody>
      </p:sp>
      <p:sp>
        <p:nvSpPr>
          <p:cNvPr id="8" name="Text 5"/>
          <p:cNvSpPr/>
          <p:nvPr/>
        </p:nvSpPr>
        <p:spPr>
          <a:xfrm>
            <a:off x="1104900" y="4204320"/>
            <a:ext cx="3076590" cy="895350"/>
          </a:xfrm>
          <a:prstGeom prst="rect">
            <a:avLst/>
          </a:prstGeom>
          <a:noFill/>
          <a:ln/>
        </p:spPr>
        <p:txBody>
          <a:bodyPr wrap="square" lIns="25400" tIns="25400" rIns="25400" bIns="25400" rtlCol="0" anchor="t">
            <a:normAutofit/>
          </a:bodyPr>
          <a:lstStyle/>
          <a:p>
            <a:pPr algn="l" indent="0" marL="0">
              <a:lnSpc>
                <a:spcPct val="122449"/>
              </a:lnSpc>
              <a:buNone/>
            </a:pPr>
            <a:r>
              <a:rPr lang="en-US" sz="1500" dirty="0">
                <a:solidFill>
                  <a:srgbClr val="1D1D1B">
                    <a:alpha val="72000"/>
                  </a:srgbClr>
                </a:solidFill>
                <a:latin typeface="Inter" pitchFamily="34" charset="0"/>
                <a:ea typeface="Inter" pitchFamily="34" charset="-122"/>
                <a:cs typeface="Inter" pitchFamily="34" charset="-120"/>
              </a:rPr>
              <a:t>The size of the purchase far outweighs the hard data sitting behind it.</a:t>
            </a:r>
            <a:endParaRPr lang="en-US" sz="1500" dirty="0"/>
          </a:p>
        </p:txBody>
      </p:sp>
      <p:sp>
        <p:nvSpPr>
          <p:cNvPr id="9" name="Shape 6"/>
          <p:cNvSpPr/>
          <p:nvPr/>
        </p:nvSpPr>
        <p:spPr>
          <a:xfrm>
            <a:off x="4377630" y="2699370"/>
            <a:ext cx="2987055" cy="28575"/>
          </a:xfrm>
          <a:prstGeom prst="rect">
            <a:avLst/>
          </a:prstGeom>
          <a:solidFill>
            <a:srgbClr val="1D1D1B">
              <a:alpha val="85000"/>
            </a:srgbClr>
          </a:solidFill>
          <a:ln/>
        </p:spPr>
      </p:sp>
      <p:sp>
        <p:nvSpPr>
          <p:cNvPr id="10" name="Text 7"/>
          <p:cNvSpPr/>
          <p:nvPr/>
        </p:nvSpPr>
        <p:spPr>
          <a:xfrm>
            <a:off x="4377630" y="2994645"/>
            <a:ext cx="3285760" cy="257175"/>
          </a:xfrm>
          <a:prstGeom prst="rect">
            <a:avLst/>
          </a:prstGeom>
          <a:noFill/>
          <a:ln/>
        </p:spPr>
        <p:txBody>
          <a:bodyPr wrap="square" lIns="25400" tIns="25400" rIns="25400" bIns="25400" rtlCol="0" anchor="t">
            <a:normAutofit/>
          </a:bodyPr>
          <a:lstStyle/>
          <a:p>
            <a:pPr algn="l" indent="0" marL="0">
              <a:buNone/>
            </a:pPr>
            <a:r>
              <a:rPr lang="en-US" sz="1425" b="1" spc="57" kern="0" dirty="0">
                <a:solidFill>
                  <a:srgbClr val="1D1D1B">
                    <a:alpha val="35000"/>
                  </a:srgbClr>
                </a:solidFill>
                <a:latin typeface="Inter" pitchFamily="34" charset="0"/>
                <a:ea typeface="Inter" pitchFamily="34" charset="-122"/>
                <a:cs typeface="Inter" pitchFamily="34" charset="-120"/>
              </a:rPr>
              <a:t>02</a:t>
            </a:r>
            <a:endParaRPr lang="en-US" sz="1425" dirty="0"/>
          </a:p>
        </p:txBody>
      </p:sp>
      <p:sp>
        <p:nvSpPr>
          <p:cNvPr id="11" name="Text 8"/>
          <p:cNvSpPr/>
          <p:nvPr/>
        </p:nvSpPr>
        <p:spPr>
          <a:xfrm>
            <a:off x="4377630" y="3404220"/>
            <a:ext cx="3076667" cy="666750"/>
          </a:xfrm>
          <a:prstGeom prst="rect">
            <a:avLst/>
          </a:prstGeom>
          <a:noFill/>
          <a:ln/>
        </p:spPr>
        <p:txBody>
          <a:bodyPr wrap="square" lIns="25400" tIns="25400" rIns="25400" bIns="25400" rtlCol="0" anchor="t">
            <a:normAutofit/>
          </a:bodyPr>
          <a:lstStyle/>
          <a:p>
            <a:pPr algn="l" indent="0" marL="0">
              <a:lnSpc>
                <a:spcPct val="92235"/>
              </a:lnSpc>
              <a:buNone/>
            </a:pPr>
            <a:r>
              <a:rPr lang="en-US" sz="2100" b="1" spc="-21" kern="0" dirty="0">
                <a:solidFill>
                  <a:srgbClr val="1D1D1B"/>
                </a:solidFill>
                <a:latin typeface="Inter" pitchFamily="34" charset="0"/>
                <a:ea typeface="Inter" pitchFamily="34" charset="-122"/>
                <a:cs typeface="Inter" pitchFamily="34" charset="-120"/>
              </a:rPr>
              <a:t>Finance and IT on different numbers</a:t>
            </a:r>
            <a:endParaRPr lang="en-US" sz="2100" dirty="0"/>
          </a:p>
        </p:txBody>
      </p:sp>
      <p:sp>
        <p:nvSpPr>
          <p:cNvPr id="12" name="Text 9"/>
          <p:cNvSpPr/>
          <p:nvPr/>
        </p:nvSpPr>
        <p:spPr>
          <a:xfrm>
            <a:off x="4377630" y="4204320"/>
            <a:ext cx="3076667" cy="895350"/>
          </a:xfrm>
          <a:prstGeom prst="rect">
            <a:avLst/>
          </a:prstGeom>
          <a:noFill/>
          <a:ln/>
        </p:spPr>
        <p:txBody>
          <a:bodyPr wrap="square" lIns="25400" tIns="25400" rIns="25400" bIns="25400" rtlCol="0" anchor="t">
            <a:normAutofit/>
          </a:bodyPr>
          <a:lstStyle/>
          <a:p>
            <a:pPr algn="l" indent="0" marL="0">
              <a:lnSpc>
                <a:spcPct val="122449"/>
              </a:lnSpc>
              <a:buNone/>
            </a:pPr>
            <a:r>
              <a:rPr lang="en-US" sz="1500" dirty="0">
                <a:solidFill>
                  <a:srgbClr val="1D1D1B">
                    <a:alpha val="72000"/>
                  </a:srgbClr>
                </a:solidFill>
                <a:latin typeface="Inter" pitchFamily="34" charset="0"/>
                <a:ea typeface="Inter" pitchFamily="34" charset="-122"/>
                <a:cs typeface="Inter" pitchFamily="34" charset="-120"/>
              </a:rPr>
              <a:t>Cost, performance and carbon judged separately, so no one signs the same figure.</a:t>
            </a:r>
            <a:endParaRPr lang="en-US" sz="1500" dirty="0"/>
          </a:p>
        </p:txBody>
      </p:sp>
      <p:sp>
        <p:nvSpPr>
          <p:cNvPr id="13" name="Shape 10"/>
          <p:cNvSpPr/>
          <p:nvPr/>
        </p:nvSpPr>
        <p:spPr>
          <a:xfrm>
            <a:off x="7650435" y="2699370"/>
            <a:ext cx="2987055" cy="28575"/>
          </a:xfrm>
          <a:prstGeom prst="rect">
            <a:avLst/>
          </a:prstGeom>
          <a:solidFill>
            <a:srgbClr val="1D1D1B">
              <a:alpha val="85000"/>
            </a:srgbClr>
          </a:solidFill>
          <a:ln/>
        </p:spPr>
      </p:sp>
      <p:sp>
        <p:nvSpPr>
          <p:cNvPr id="14" name="Text 11"/>
          <p:cNvSpPr/>
          <p:nvPr/>
        </p:nvSpPr>
        <p:spPr>
          <a:xfrm>
            <a:off x="7650435" y="2994645"/>
            <a:ext cx="3285760" cy="257175"/>
          </a:xfrm>
          <a:prstGeom prst="rect">
            <a:avLst/>
          </a:prstGeom>
          <a:noFill/>
          <a:ln/>
        </p:spPr>
        <p:txBody>
          <a:bodyPr wrap="square" lIns="25400" tIns="25400" rIns="25400" bIns="25400" rtlCol="0" anchor="t">
            <a:normAutofit/>
          </a:bodyPr>
          <a:lstStyle/>
          <a:p>
            <a:pPr algn="l" indent="0" marL="0">
              <a:buNone/>
            </a:pPr>
            <a:r>
              <a:rPr lang="en-US" sz="1425" b="1" spc="57" kern="0" dirty="0">
                <a:solidFill>
                  <a:srgbClr val="1D1D1B">
                    <a:alpha val="35000"/>
                  </a:srgbClr>
                </a:solidFill>
                <a:latin typeface="Inter" pitchFamily="34" charset="0"/>
                <a:ea typeface="Inter" pitchFamily="34" charset="-122"/>
                <a:cs typeface="Inter" pitchFamily="34" charset="-120"/>
              </a:rPr>
              <a:t>03</a:t>
            </a:r>
            <a:endParaRPr lang="en-US" sz="1425" dirty="0"/>
          </a:p>
        </p:txBody>
      </p:sp>
      <p:sp>
        <p:nvSpPr>
          <p:cNvPr id="15" name="Text 12"/>
          <p:cNvSpPr/>
          <p:nvPr/>
        </p:nvSpPr>
        <p:spPr>
          <a:xfrm>
            <a:off x="7650435" y="3404220"/>
            <a:ext cx="3076667" cy="666750"/>
          </a:xfrm>
          <a:prstGeom prst="rect">
            <a:avLst/>
          </a:prstGeom>
          <a:noFill/>
          <a:ln/>
        </p:spPr>
        <p:txBody>
          <a:bodyPr wrap="square" lIns="25400" tIns="25400" rIns="25400" bIns="25400" rtlCol="0" anchor="t">
            <a:normAutofit/>
          </a:bodyPr>
          <a:lstStyle/>
          <a:p>
            <a:pPr algn="l" indent="0" marL="0">
              <a:lnSpc>
                <a:spcPct val="92235"/>
              </a:lnSpc>
              <a:buNone/>
            </a:pPr>
            <a:r>
              <a:rPr lang="en-US" sz="2100" b="1" spc="-21" kern="0" dirty="0">
                <a:solidFill>
                  <a:srgbClr val="1D1D1B"/>
                </a:solidFill>
                <a:latin typeface="Inter" pitchFamily="34" charset="0"/>
                <a:ea typeface="Inter" pitchFamily="34" charset="-122"/>
                <a:cs typeface="Inter" pitchFamily="34" charset="-120"/>
              </a:rPr>
              <a:t>A decision you can stand behind</a:t>
            </a:r>
            <a:endParaRPr lang="en-US" sz="2100" dirty="0"/>
          </a:p>
        </p:txBody>
      </p:sp>
      <p:sp>
        <p:nvSpPr>
          <p:cNvPr id="16" name="Text 13"/>
          <p:cNvSpPr/>
          <p:nvPr/>
        </p:nvSpPr>
        <p:spPr>
          <a:xfrm>
            <a:off x="7650435" y="4204320"/>
            <a:ext cx="3076667" cy="895350"/>
          </a:xfrm>
          <a:prstGeom prst="rect">
            <a:avLst/>
          </a:prstGeom>
          <a:noFill/>
          <a:ln/>
        </p:spPr>
        <p:txBody>
          <a:bodyPr wrap="square" lIns="25400" tIns="25400" rIns="25400" bIns="25400" rtlCol="0" anchor="t">
            <a:normAutofit/>
          </a:bodyPr>
          <a:lstStyle/>
          <a:p>
            <a:pPr algn="l" indent="0" marL="0">
              <a:lnSpc>
                <a:spcPct val="122449"/>
              </a:lnSpc>
              <a:buNone/>
            </a:pPr>
            <a:r>
              <a:rPr lang="en-US" sz="1500" dirty="0">
                <a:solidFill>
                  <a:srgbClr val="1D1D1B">
                    <a:alpha val="72000"/>
                  </a:srgbClr>
                </a:solidFill>
                <a:latin typeface="Inter" pitchFamily="34" charset="0"/>
                <a:ea typeface="Inter" pitchFamily="34" charset="-122"/>
                <a:cs typeface="Inter" pitchFamily="34" charset="-120"/>
              </a:rPr>
              <a:t>The reasoning behind the spend, clear and ready to share with anyone who asks.</a:t>
            </a:r>
            <a:endParaRPr lang="en-US" sz="1500" dirty="0"/>
          </a:p>
        </p:txBody>
      </p:sp>
      <p:sp>
        <p:nvSpPr>
          <p:cNvPr id="17" name="Shape 14"/>
          <p:cNvSpPr/>
          <p:nvPr/>
        </p:nvSpPr>
        <p:spPr>
          <a:xfrm>
            <a:off x="10923240" y="2699370"/>
            <a:ext cx="2987055" cy="28575"/>
          </a:xfrm>
          <a:prstGeom prst="rect">
            <a:avLst/>
          </a:prstGeom>
          <a:solidFill>
            <a:srgbClr val="1D1D1B">
              <a:alpha val="85000"/>
            </a:srgbClr>
          </a:solidFill>
          <a:ln/>
        </p:spPr>
      </p:sp>
      <p:sp>
        <p:nvSpPr>
          <p:cNvPr id="18" name="Text 15"/>
          <p:cNvSpPr/>
          <p:nvPr/>
        </p:nvSpPr>
        <p:spPr>
          <a:xfrm>
            <a:off x="10923240" y="2994645"/>
            <a:ext cx="3285760" cy="257175"/>
          </a:xfrm>
          <a:prstGeom prst="rect">
            <a:avLst/>
          </a:prstGeom>
          <a:noFill/>
          <a:ln/>
        </p:spPr>
        <p:txBody>
          <a:bodyPr wrap="square" lIns="25400" tIns="25400" rIns="25400" bIns="25400" rtlCol="0" anchor="t">
            <a:normAutofit/>
          </a:bodyPr>
          <a:lstStyle/>
          <a:p>
            <a:pPr algn="l" indent="0" marL="0">
              <a:buNone/>
            </a:pPr>
            <a:r>
              <a:rPr lang="en-US" sz="1425" b="1" spc="57" kern="0" dirty="0">
                <a:solidFill>
                  <a:srgbClr val="1D1D1B">
                    <a:alpha val="35000"/>
                  </a:srgbClr>
                </a:solidFill>
                <a:latin typeface="Inter" pitchFamily="34" charset="0"/>
                <a:ea typeface="Inter" pitchFamily="34" charset="-122"/>
                <a:cs typeface="Inter" pitchFamily="34" charset="-120"/>
              </a:rPr>
              <a:t>04</a:t>
            </a:r>
            <a:endParaRPr lang="en-US" sz="1425" dirty="0"/>
          </a:p>
        </p:txBody>
      </p:sp>
      <p:sp>
        <p:nvSpPr>
          <p:cNvPr id="19" name="Text 16"/>
          <p:cNvSpPr/>
          <p:nvPr/>
        </p:nvSpPr>
        <p:spPr>
          <a:xfrm>
            <a:off x="10923240" y="3404220"/>
            <a:ext cx="3076667" cy="666750"/>
          </a:xfrm>
          <a:prstGeom prst="rect">
            <a:avLst/>
          </a:prstGeom>
          <a:noFill/>
          <a:ln/>
        </p:spPr>
        <p:txBody>
          <a:bodyPr wrap="square" lIns="25400" tIns="25400" rIns="25400" bIns="25400" rtlCol="0" anchor="t">
            <a:normAutofit/>
          </a:bodyPr>
          <a:lstStyle/>
          <a:p>
            <a:pPr algn="l" indent="0" marL="0">
              <a:lnSpc>
                <a:spcPct val="92235"/>
              </a:lnSpc>
              <a:buNone/>
            </a:pPr>
            <a:r>
              <a:rPr lang="en-US" sz="2100" b="1" spc="-21" kern="0" dirty="0">
                <a:solidFill>
                  <a:srgbClr val="1D1D1B"/>
                </a:solidFill>
                <a:latin typeface="Inter" pitchFamily="34" charset="0"/>
                <a:ea typeface="Inter" pitchFamily="34" charset="-122"/>
                <a:cs typeface="Inter" pitchFamily="34" charset="-120"/>
              </a:rPr>
              <a:t>Over-buying to be safe</a:t>
            </a:r>
            <a:endParaRPr lang="en-US" sz="2100" dirty="0"/>
          </a:p>
        </p:txBody>
      </p:sp>
      <p:sp>
        <p:nvSpPr>
          <p:cNvPr id="20" name="Text 17"/>
          <p:cNvSpPr/>
          <p:nvPr/>
        </p:nvSpPr>
        <p:spPr>
          <a:xfrm>
            <a:off x="10923240" y="4204320"/>
            <a:ext cx="3076667" cy="895350"/>
          </a:xfrm>
          <a:prstGeom prst="rect">
            <a:avLst/>
          </a:prstGeom>
          <a:noFill/>
          <a:ln/>
        </p:spPr>
        <p:txBody>
          <a:bodyPr wrap="square" lIns="25400" tIns="25400" rIns="25400" bIns="25400" rtlCol="0" anchor="t">
            <a:normAutofit/>
          </a:bodyPr>
          <a:lstStyle/>
          <a:p>
            <a:pPr algn="l" indent="0" marL="0">
              <a:lnSpc>
                <a:spcPct val="122449"/>
              </a:lnSpc>
              <a:buNone/>
            </a:pPr>
            <a:r>
              <a:rPr lang="en-US" sz="1500" dirty="0">
                <a:solidFill>
                  <a:srgbClr val="1D1D1B">
                    <a:alpha val="72000"/>
                  </a:srgbClr>
                </a:solidFill>
                <a:latin typeface="Inter" pitchFamily="34" charset="0"/>
                <a:ea typeface="Inter" pitchFamily="34" charset="-122"/>
                <a:cs typeface="Inter" pitchFamily="34" charset="-120"/>
              </a:rPr>
              <a:t>Capex, power and carbon spent on a margin of safety no one has measured.</a:t>
            </a:r>
            <a:endParaRPr lang="en-US" sz="1500" dirty="0"/>
          </a:p>
        </p:txBody>
      </p:sp>
      <p:sp>
        <p:nvSpPr>
          <p:cNvPr id="21" name="Shape 18"/>
          <p:cNvSpPr/>
          <p:nvPr/>
        </p:nvSpPr>
        <p:spPr>
          <a:xfrm>
            <a:off x="14196045" y="2699370"/>
            <a:ext cx="2987055" cy="28575"/>
          </a:xfrm>
          <a:prstGeom prst="rect">
            <a:avLst/>
          </a:prstGeom>
          <a:solidFill>
            <a:srgbClr val="1D1D1B">
              <a:alpha val="85000"/>
            </a:srgbClr>
          </a:solidFill>
          <a:ln/>
        </p:spPr>
      </p:sp>
      <p:sp>
        <p:nvSpPr>
          <p:cNvPr id="22" name="Text 19"/>
          <p:cNvSpPr/>
          <p:nvPr/>
        </p:nvSpPr>
        <p:spPr>
          <a:xfrm>
            <a:off x="14196045" y="2994645"/>
            <a:ext cx="3285760" cy="257175"/>
          </a:xfrm>
          <a:prstGeom prst="rect">
            <a:avLst/>
          </a:prstGeom>
          <a:noFill/>
          <a:ln/>
        </p:spPr>
        <p:txBody>
          <a:bodyPr wrap="square" lIns="25400" tIns="25400" rIns="25400" bIns="25400" rtlCol="0" anchor="t">
            <a:normAutofit/>
          </a:bodyPr>
          <a:lstStyle/>
          <a:p>
            <a:pPr algn="l" indent="0" marL="0">
              <a:buNone/>
            </a:pPr>
            <a:r>
              <a:rPr lang="en-US" sz="1425" b="1" spc="57" kern="0" dirty="0">
                <a:solidFill>
                  <a:srgbClr val="1D1D1B">
                    <a:alpha val="35000"/>
                  </a:srgbClr>
                </a:solidFill>
                <a:latin typeface="Inter" pitchFamily="34" charset="0"/>
                <a:ea typeface="Inter" pitchFamily="34" charset="-122"/>
                <a:cs typeface="Inter" pitchFamily="34" charset="-120"/>
              </a:rPr>
              <a:t>05</a:t>
            </a:r>
            <a:endParaRPr lang="en-US" sz="1425" dirty="0"/>
          </a:p>
        </p:txBody>
      </p:sp>
      <p:sp>
        <p:nvSpPr>
          <p:cNvPr id="23" name="Text 20"/>
          <p:cNvSpPr/>
          <p:nvPr/>
        </p:nvSpPr>
        <p:spPr>
          <a:xfrm>
            <a:off x="14196045" y="3404220"/>
            <a:ext cx="3076667" cy="666750"/>
          </a:xfrm>
          <a:prstGeom prst="rect">
            <a:avLst/>
          </a:prstGeom>
          <a:noFill/>
          <a:ln/>
        </p:spPr>
        <p:txBody>
          <a:bodyPr wrap="square" lIns="25400" tIns="25400" rIns="25400" bIns="25400" rtlCol="0" anchor="t">
            <a:normAutofit/>
          </a:bodyPr>
          <a:lstStyle/>
          <a:p>
            <a:pPr algn="l" indent="0" marL="0">
              <a:lnSpc>
                <a:spcPct val="92235"/>
              </a:lnSpc>
              <a:buNone/>
            </a:pPr>
            <a:r>
              <a:rPr lang="en-US" sz="2100" b="1" spc="-21" kern="0" dirty="0">
                <a:solidFill>
                  <a:srgbClr val="1D1D1B"/>
                </a:solidFill>
                <a:latin typeface="Inter" pitchFamily="34" charset="0"/>
                <a:ea typeface="Inter" pitchFamily="34" charset="-122"/>
                <a:cs typeface="Inter" pitchFamily="34" charset="-120"/>
              </a:rPr>
              <a:t>Buying the same by default</a:t>
            </a:r>
            <a:endParaRPr lang="en-US" sz="2100" dirty="0"/>
          </a:p>
        </p:txBody>
      </p:sp>
      <p:sp>
        <p:nvSpPr>
          <p:cNvPr id="24" name="Text 21"/>
          <p:cNvSpPr/>
          <p:nvPr/>
        </p:nvSpPr>
        <p:spPr>
          <a:xfrm>
            <a:off x="14196045" y="4204320"/>
            <a:ext cx="3076667" cy="895350"/>
          </a:xfrm>
          <a:prstGeom prst="rect">
            <a:avLst/>
          </a:prstGeom>
          <a:noFill/>
          <a:ln/>
        </p:spPr>
        <p:txBody>
          <a:bodyPr wrap="square" lIns="25400" tIns="25400" rIns="25400" bIns="25400" rtlCol="0" anchor="t">
            <a:normAutofit/>
          </a:bodyPr>
          <a:lstStyle/>
          <a:p>
            <a:pPr algn="l" indent="0" marL="0">
              <a:lnSpc>
                <a:spcPct val="122449"/>
              </a:lnSpc>
              <a:buNone/>
            </a:pPr>
            <a:r>
              <a:rPr lang="en-US" sz="1500" dirty="0">
                <a:solidFill>
                  <a:srgbClr val="1D1D1B">
                    <a:alpha val="72000"/>
                  </a:srgbClr>
                </a:solidFill>
                <a:latin typeface="Inter" pitchFamily="34" charset="0"/>
                <a:ea typeface="Inter" pitchFamily="34" charset="-122"/>
                <a:cs typeface="Inter" pitchFamily="34" charset="-120"/>
              </a:rPr>
              <a:t>Like-for-like feels safe, but the best output per pound is rarely the obvious option.</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4362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04900" y="800100"/>
            <a:ext cx="1885950" cy="266700"/>
          </a:xfrm>
          <a:prstGeom prst="rect">
            <a:avLst/>
          </a:prstGeom>
        </p:spPr>
      </p:pic>
      <p:sp>
        <p:nvSpPr>
          <p:cNvPr id="3" name="Text 0"/>
          <p:cNvSpPr/>
          <p:nvPr/>
        </p:nvSpPr>
        <p:spPr>
          <a:xfrm>
            <a:off x="14672146" y="847725"/>
            <a:ext cx="2762049" cy="209550"/>
          </a:xfrm>
          <a:prstGeom prst="rect">
            <a:avLst/>
          </a:prstGeom>
          <a:noFill/>
          <a:ln/>
        </p:spPr>
        <p:txBody>
          <a:bodyPr wrap="square" lIns="25400" tIns="25400" rIns="25400" bIns="25400" rtlCol="0" anchor="t">
            <a:normAutofit/>
          </a:bodyPr>
          <a:lstStyle/>
          <a:p>
            <a:pPr algn="l" indent="0" marL="0">
              <a:buNone/>
            </a:pPr>
            <a:r>
              <a:rPr lang="en-US" sz="1125" b="1" spc="270" kern="0" dirty="0">
                <a:solidFill>
                  <a:srgbClr val="00A676"/>
                </a:solidFill>
                <a:latin typeface="Inter" pitchFamily="34" charset="0"/>
                <a:ea typeface="Inter" pitchFamily="34" charset="-122"/>
                <a:cs typeface="Inter" pitchFamily="34" charset="-120"/>
              </a:rPr>
              <a:t>3 </a:t>
            </a:r>
            <a:pPr algn="l" indent="0" marL="0">
              <a:buNone/>
            </a:pPr>
            <a:r>
              <a:rPr lang="en-US" sz="1125" b="1" spc="270" kern="0" dirty="0">
                <a:solidFill>
                  <a:srgbClr val="F4F2EC">
                    <a:alpha val="55000"/>
                  </a:srgbClr>
                </a:solidFill>
                <a:latin typeface="Inter" pitchFamily="34" charset="0"/>
                <a:ea typeface="Inter" pitchFamily="34" charset="-122"/>
                <a:cs typeface="Inter" pitchFamily="34" charset="-120"/>
              </a:rPr>
              <a:t>· HOW WE SOLVE THEM</a:t>
            </a:r>
            <a:endParaRPr lang="en-US" sz="1125" dirty="0"/>
          </a:p>
        </p:txBody>
      </p:sp>
      <p:sp>
        <p:nvSpPr>
          <p:cNvPr id="4" name="Text 1"/>
          <p:cNvSpPr/>
          <p:nvPr/>
        </p:nvSpPr>
        <p:spPr>
          <a:xfrm>
            <a:off x="1104900" y="1409700"/>
            <a:ext cx="17686020" cy="784845"/>
          </a:xfrm>
          <a:prstGeom prst="rect">
            <a:avLst/>
          </a:prstGeom>
          <a:noFill/>
          <a:ln/>
        </p:spPr>
        <p:txBody>
          <a:bodyPr wrap="square" lIns="25400" tIns="25400" rIns="25400" bIns="25400" rtlCol="0" anchor="t">
            <a:normAutofit/>
          </a:bodyPr>
          <a:lstStyle/>
          <a:p>
            <a:pPr algn="l" indent="0" marL="0">
              <a:lnSpc>
                <a:spcPct val="80825"/>
              </a:lnSpc>
              <a:buNone/>
            </a:pPr>
            <a:r>
              <a:rPr lang="en-US" sz="6000" b="1" spc="-150" kern="0" dirty="0">
                <a:solidFill>
                  <a:srgbClr val="F4F2EC"/>
                </a:solidFill>
                <a:latin typeface="Inter" pitchFamily="34" charset="0"/>
                <a:ea typeface="Inter" pitchFamily="34" charset="-122"/>
                <a:cs typeface="Inter" pitchFamily="34" charset="-120"/>
              </a:rPr>
              <a:t>The same five, </a:t>
            </a:r>
            <a:pPr algn="l" indent="0" marL="0">
              <a:lnSpc>
                <a:spcPct val="80825"/>
              </a:lnSpc>
              <a:buNone/>
            </a:pPr>
            <a:r>
              <a:rPr lang="en-US" sz="6000" b="1" u="heavy" spc="-150" kern="0" dirty="0">
                <a:solidFill>
                  <a:srgbClr val="00A676"/>
                </a:solidFill>
                <a:latin typeface="Inter" pitchFamily="34" charset="0"/>
                <a:ea typeface="Inter" pitchFamily="34" charset="-122"/>
                <a:cs typeface="Inter" pitchFamily="34" charset="-120"/>
              </a:rPr>
              <a:t>answered </a:t>
            </a:r>
            <a:pPr algn="l" indent="0" marL="0">
              <a:lnSpc>
                <a:spcPct val="80825"/>
              </a:lnSpc>
              <a:buNone/>
            </a:pPr>
            <a:r>
              <a:rPr lang="en-US" sz="6000" b="1" spc="-150" kern="0" dirty="0">
                <a:solidFill>
                  <a:srgbClr val="F4F2EC"/>
                </a:solidFill>
                <a:latin typeface="Inter" pitchFamily="34" charset="0"/>
                <a:ea typeface="Inter" pitchFamily="34" charset="-122"/>
                <a:cs typeface="Inter" pitchFamily="34" charset="-120"/>
              </a:rPr>
              <a:t>with evidence.</a:t>
            </a:r>
            <a:endParaRPr lang="en-US" sz="6000" dirty="0"/>
          </a:p>
        </p:txBody>
      </p:sp>
      <p:sp>
        <p:nvSpPr>
          <p:cNvPr id="5" name="Shape 2"/>
          <p:cNvSpPr/>
          <p:nvPr/>
        </p:nvSpPr>
        <p:spPr>
          <a:xfrm>
            <a:off x="1104900" y="2780333"/>
            <a:ext cx="16078200" cy="9525"/>
          </a:xfrm>
          <a:prstGeom prst="rect">
            <a:avLst/>
          </a:prstGeom>
          <a:solidFill>
            <a:srgbClr val="F4F2EC">
              <a:alpha val="28000"/>
            </a:srgbClr>
          </a:solidFill>
          <a:ln/>
        </p:spPr>
      </p:sp>
      <p:sp>
        <p:nvSpPr>
          <p:cNvPr id="6" name="Text 3"/>
          <p:cNvSpPr/>
          <p:nvPr/>
        </p:nvSpPr>
        <p:spPr>
          <a:xfrm>
            <a:off x="1885950" y="2499345"/>
            <a:ext cx="6332994" cy="185738"/>
          </a:xfrm>
          <a:prstGeom prst="rect">
            <a:avLst/>
          </a:prstGeom>
          <a:noFill/>
          <a:ln/>
        </p:spPr>
        <p:txBody>
          <a:bodyPr wrap="square" lIns="25400" tIns="25400" rIns="25400" bIns="25400" rtlCol="0" anchor="t">
            <a:normAutofit/>
          </a:bodyPr>
          <a:lstStyle/>
          <a:p>
            <a:pPr algn="l" indent="0" marL="0">
              <a:buNone/>
            </a:pPr>
            <a:r>
              <a:rPr lang="en-US" sz="975" b="1" spc="195" kern="0" dirty="0">
                <a:solidFill>
                  <a:srgbClr val="F4F2EC">
                    <a:alpha val="50000"/>
                  </a:srgbClr>
                </a:solidFill>
                <a:latin typeface="Inter" pitchFamily="34" charset="0"/>
                <a:ea typeface="Inter" pitchFamily="34" charset="-122"/>
                <a:cs typeface="Inter" pitchFamily="34" charset="-120"/>
              </a:rPr>
              <a:t>THE CHALLENGE</a:t>
            </a:r>
            <a:endParaRPr lang="en-US" sz="975" dirty="0"/>
          </a:p>
        </p:txBody>
      </p:sp>
      <p:sp>
        <p:nvSpPr>
          <p:cNvPr id="7" name="Text 4"/>
          <p:cNvSpPr/>
          <p:nvPr/>
        </p:nvSpPr>
        <p:spPr>
          <a:xfrm>
            <a:off x="7986117" y="2499345"/>
            <a:ext cx="7434441" cy="185738"/>
          </a:xfrm>
          <a:prstGeom prst="rect">
            <a:avLst/>
          </a:prstGeom>
          <a:noFill/>
          <a:ln/>
        </p:spPr>
        <p:txBody>
          <a:bodyPr wrap="square" lIns="25400" tIns="25400" rIns="25400" bIns="25400" rtlCol="0" anchor="t">
            <a:normAutofit/>
          </a:bodyPr>
          <a:lstStyle/>
          <a:p>
            <a:pPr algn="l" indent="0" marL="0">
              <a:buNone/>
            </a:pPr>
            <a:r>
              <a:rPr lang="en-US" sz="975" b="1" spc="195" kern="0" dirty="0">
                <a:solidFill>
                  <a:srgbClr val="F4F2EC">
                    <a:alpha val="50000"/>
                  </a:srgbClr>
                </a:solidFill>
                <a:latin typeface="Inter" pitchFamily="34" charset="0"/>
                <a:ea typeface="Inter" pitchFamily="34" charset="-122"/>
                <a:cs typeface="Inter" pitchFamily="34" charset="-120"/>
              </a:rPr>
              <a:t>HOW WE SOLVE IT</a:t>
            </a:r>
            <a:endParaRPr lang="en-US" sz="975" dirty="0"/>
          </a:p>
        </p:txBody>
      </p:sp>
      <p:sp>
        <p:nvSpPr>
          <p:cNvPr id="8" name="Text 5"/>
          <p:cNvSpPr/>
          <p:nvPr/>
        </p:nvSpPr>
        <p:spPr>
          <a:xfrm>
            <a:off x="14878050" y="2499345"/>
            <a:ext cx="2305050" cy="185738"/>
          </a:xfrm>
          <a:prstGeom prst="rect">
            <a:avLst/>
          </a:prstGeom>
          <a:noFill/>
          <a:ln/>
        </p:spPr>
        <p:txBody>
          <a:bodyPr wrap="square" lIns="25400" tIns="25400" rIns="25400" bIns="25400" rtlCol="0" anchor="t">
            <a:normAutofit/>
          </a:bodyPr>
          <a:lstStyle/>
          <a:p>
            <a:pPr algn="r" indent="0" marL="0">
              <a:buNone/>
            </a:pPr>
            <a:r>
              <a:rPr lang="en-US" sz="975" b="1" spc="195" kern="0" dirty="0">
                <a:solidFill>
                  <a:srgbClr val="00A676"/>
                </a:solidFill>
                <a:latin typeface="Inter" pitchFamily="34" charset="0"/>
                <a:ea typeface="Inter" pitchFamily="34" charset="-122"/>
                <a:cs typeface="Inter" pitchFamily="34" charset="-120"/>
              </a:rPr>
              <a:t>THE OUTCOME</a:t>
            </a:r>
            <a:endParaRPr lang="en-US" sz="975" dirty="0"/>
          </a:p>
        </p:txBody>
      </p:sp>
      <p:sp>
        <p:nvSpPr>
          <p:cNvPr id="9" name="Shape 6"/>
          <p:cNvSpPr/>
          <p:nvPr/>
        </p:nvSpPr>
        <p:spPr>
          <a:xfrm>
            <a:off x="1104900" y="3761408"/>
            <a:ext cx="16078200" cy="9525"/>
          </a:xfrm>
          <a:prstGeom prst="rect">
            <a:avLst/>
          </a:prstGeom>
          <a:solidFill>
            <a:srgbClr val="F4F2EC">
              <a:alpha val="15000"/>
            </a:srgbClr>
          </a:solidFill>
          <a:ln/>
        </p:spPr>
      </p:sp>
      <p:sp>
        <p:nvSpPr>
          <p:cNvPr id="10" name="Text 7"/>
          <p:cNvSpPr/>
          <p:nvPr/>
        </p:nvSpPr>
        <p:spPr>
          <a:xfrm>
            <a:off x="1104900" y="3147045"/>
            <a:ext cx="514350"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01</a:t>
            </a:r>
            <a:endParaRPr lang="en-US" sz="1650" dirty="0"/>
          </a:p>
        </p:txBody>
      </p:sp>
      <p:sp>
        <p:nvSpPr>
          <p:cNvPr id="11" name="Text 8"/>
          <p:cNvSpPr/>
          <p:nvPr/>
        </p:nvSpPr>
        <p:spPr>
          <a:xfrm>
            <a:off x="1885950" y="3154189"/>
            <a:ext cx="6332994" cy="280988"/>
          </a:xfrm>
          <a:prstGeom prst="rect">
            <a:avLst/>
          </a:prstGeom>
          <a:noFill/>
          <a:ln/>
        </p:spPr>
        <p:txBody>
          <a:bodyPr wrap="square" lIns="25400" tIns="25400" rIns="25400" bIns="25400" rtlCol="0" anchor="t">
            <a:normAutofit/>
          </a:bodyPr>
          <a:lstStyle/>
          <a:p>
            <a:pPr algn="l" indent="0" marL="0">
              <a:buNone/>
            </a:pPr>
            <a:r>
              <a:rPr lang="en-US" sz="1575" dirty="0">
                <a:solidFill>
                  <a:srgbClr val="F4F2EC">
                    <a:alpha val="62000"/>
                  </a:srgbClr>
                </a:solidFill>
                <a:latin typeface="Inter" pitchFamily="34" charset="0"/>
                <a:ea typeface="Inter" pitchFamily="34" charset="-122"/>
                <a:cs typeface="Inter" pitchFamily="34" charset="-120"/>
              </a:rPr>
              <a:t>Buying big, knowing less</a:t>
            </a:r>
            <a:endParaRPr lang="en-US" sz="1575" dirty="0"/>
          </a:p>
        </p:txBody>
      </p:sp>
      <p:sp>
        <p:nvSpPr>
          <p:cNvPr id="12" name="Text 9"/>
          <p:cNvSpPr/>
          <p:nvPr/>
        </p:nvSpPr>
        <p:spPr>
          <a:xfrm>
            <a:off x="7986117" y="3013695"/>
            <a:ext cx="6961340" cy="561975"/>
          </a:xfrm>
          <a:prstGeom prst="rect">
            <a:avLst/>
          </a:prstGeom>
          <a:noFill/>
          <a:ln/>
        </p:spPr>
        <p:txBody>
          <a:bodyPr wrap="square" lIns="25400" tIns="25400" rIns="25400" bIns="25400" rtlCol="0" anchor="t">
            <a:normAutofit/>
          </a:bodyPr>
          <a:lstStyle/>
          <a:p>
            <a:pPr algn="l" indent="0" marL="0">
              <a:lnSpc>
                <a:spcPct val="101852"/>
              </a:lnSpc>
              <a:buNone/>
            </a:pPr>
            <a:r>
              <a:rPr lang="en-US" sz="1650" b="1" spc="-16" kern="0" dirty="0">
                <a:solidFill>
                  <a:srgbClr val="F4F2EC"/>
                </a:solidFill>
                <a:latin typeface="Inter" pitchFamily="34" charset="0"/>
                <a:ea typeface="Inter" pitchFamily="34" charset="-122"/>
                <a:cs typeface="Inter" pitchFamily="34" charset="-120"/>
              </a:rPr>
              <a:t>Measured evidence under the spend, supplementing your team's expertise</a:t>
            </a:r>
            <a:endParaRPr lang="en-US" sz="1650" dirty="0"/>
          </a:p>
        </p:txBody>
      </p:sp>
      <p:sp>
        <p:nvSpPr>
          <p:cNvPr id="13" name="Text 10"/>
          <p:cNvSpPr/>
          <p:nvPr/>
        </p:nvSpPr>
        <p:spPr>
          <a:xfrm>
            <a:off x="14878050" y="2980358"/>
            <a:ext cx="2305050" cy="400050"/>
          </a:xfrm>
          <a:prstGeom prst="rect">
            <a:avLst/>
          </a:prstGeom>
          <a:noFill/>
          <a:ln/>
        </p:spPr>
        <p:txBody>
          <a:bodyPr wrap="square" lIns="25400" tIns="25400" rIns="25400" bIns="25400" rtlCol="0" anchor="t">
            <a:normAutofit/>
          </a:bodyPr>
          <a:lstStyle/>
          <a:p>
            <a:pPr algn="r" indent="0" marL="0">
              <a:lnSpc>
                <a:spcPct val="82609"/>
              </a:lnSpc>
              <a:buNone/>
            </a:pPr>
            <a:r>
              <a:rPr lang="en-US" sz="2850" b="1" spc="-57" kern="0" dirty="0">
                <a:solidFill>
                  <a:srgbClr val="00A676"/>
                </a:solidFill>
                <a:latin typeface="Inter" pitchFamily="34" charset="0"/>
                <a:ea typeface="Inter" pitchFamily="34" charset="-122"/>
                <a:cs typeface="Inter" pitchFamily="34" charset="-120"/>
              </a:rPr>
              <a:t>100,000s</a:t>
            </a:r>
            <a:endParaRPr lang="en-US" sz="2850" dirty="0"/>
          </a:p>
        </p:txBody>
      </p:sp>
      <p:sp>
        <p:nvSpPr>
          <p:cNvPr id="14" name="Text 11"/>
          <p:cNvSpPr/>
          <p:nvPr/>
        </p:nvSpPr>
        <p:spPr>
          <a:xfrm>
            <a:off x="14878050" y="3399458"/>
            <a:ext cx="2305050" cy="209550"/>
          </a:xfrm>
          <a:prstGeom prst="rect">
            <a:avLst/>
          </a:prstGeom>
          <a:noFill/>
          <a:ln/>
        </p:spPr>
        <p:txBody>
          <a:bodyPr wrap="square" lIns="25400" tIns="25400" rIns="25400" bIns="25400" rtlCol="0" anchor="t">
            <a:normAutofit/>
          </a:bodyPr>
          <a:lstStyle/>
          <a:p>
            <a:pPr algn="r" indent="0" marL="0">
              <a:buNone/>
            </a:pPr>
            <a:r>
              <a:rPr lang="en-US" sz="1125" dirty="0">
                <a:solidFill>
                  <a:srgbClr val="F4F2EC">
                    <a:alpha val="60000"/>
                  </a:srgbClr>
                </a:solidFill>
                <a:latin typeface="Inter" pitchFamily="34" charset="0"/>
                <a:ea typeface="Inter" pitchFamily="34" charset="-122"/>
                <a:cs typeface="Inter" pitchFamily="34" charset="-120"/>
              </a:rPr>
              <a:t>benchmarks behind it</a:t>
            </a:r>
            <a:endParaRPr lang="en-US" sz="1125" dirty="0"/>
          </a:p>
        </p:txBody>
      </p:sp>
      <p:sp>
        <p:nvSpPr>
          <p:cNvPr id="15" name="Shape 12"/>
          <p:cNvSpPr/>
          <p:nvPr/>
        </p:nvSpPr>
        <p:spPr>
          <a:xfrm>
            <a:off x="1104900" y="4742483"/>
            <a:ext cx="16078200" cy="9525"/>
          </a:xfrm>
          <a:prstGeom prst="rect">
            <a:avLst/>
          </a:prstGeom>
          <a:solidFill>
            <a:srgbClr val="F4F2EC">
              <a:alpha val="15000"/>
            </a:srgbClr>
          </a:solidFill>
          <a:ln/>
        </p:spPr>
      </p:sp>
      <p:sp>
        <p:nvSpPr>
          <p:cNvPr id="16" name="Text 13"/>
          <p:cNvSpPr/>
          <p:nvPr/>
        </p:nvSpPr>
        <p:spPr>
          <a:xfrm>
            <a:off x="1104900" y="4128120"/>
            <a:ext cx="514350"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02</a:t>
            </a:r>
            <a:endParaRPr lang="en-US" sz="1650" dirty="0"/>
          </a:p>
        </p:txBody>
      </p:sp>
      <p:sp>
        <p:nvSpPr>
          <p:cNvPr id="17" name="Text 14"/>
          <p:cNvSpPr/>
          <p:nvPr/>
        </p:nvSpPr>
        <p:spPr>
          <a:xfrm>
            <a:off x="1885950" y="4135264"/>
            <a:ext cx="6332994" cy="280988"/>
          </a:xfrm>
          <a:prstGeom prst="rect">
            <a:avLst/>
          </a:prstGeom>
          <a:noFill/>
          <a:ln/>
        </p:spPr>
        <p:txBody>
          <a:bodyPr wrap="square" lIns="25400" tIns="25400" rIns="25400" bIns="25400" rtlCol="0" anchor="t">
            <a:normAutofit/>
          </a:bodyPr>
          <a:lstStyle/>
          <a:p>
            <a:pPr algn="l" indent="0" marL="0">
              <a:buNone/>
            </a:pPr>
            <a:r>
              <a:rPr lang="en-US" sz="1575" dirty="0">
                <a:solidFill>
                  <a:srgbClr val="F4F2EC">
                    <a:alpha val="62000"/>
                  </a:srgbClr>
                </a:solidFill>
                <a:latin typeface="Inter" pitchFamily="34" charset="0"/>
                <a:ea typeface="Inter" pitchFamily="34" charset="-122"/>
                <a:cs typeface="Inter" pitchFamily="34" charset="-120"/>
              </a:rPr>
              <a:t>Finance and IT on different numbers</a:t>
            </a:r>
            <a:endParaRPr lang="en-US" sz="1575" dirty="0"/>
          </a:p>
        </p:txBody>
      </p:sp>
      <p:sp>
        <p:nvSpPr>
          <p:cNvPr id="18" name="Text 15"/>
          <p:cNvSpPr/>
          <p:nvPr/>
        </p:nvSpPr>
        <p:spPr>
          <a:xfrm>
            <a:off x="7986117" y="3994770"/>
            <a:ext cx="6961340" cy="561975"/>
          </a:xfrm>
          <a:prstGeom prst="rect">
            <a:avLst/>
          </a:prstGeom>
          <a:noFill/>
          <a:ln/>
        </p:spPr>
        <p:txBody>
          <a:bodyPr wrap="square" lIns="25400" tIns="25400" rIns="25400" bIns="25400" rtlCol="0" anchor="t">
            <a:normAutofit/>
          </a:bodyPr>
          <a:lstStyle/>
          <a:p>
            <a:pPr algn="l" indent="0" marL="0">
              <a:lnSpc>
                <a:spcPct val="101852"/>
              </a:lnSpc>
              <a:buNone/>
            </a:pPr>
            <a:r>
              <a:rPr lang="en-US" sz="1650" b="1" spc="-16" kern="0" dirty="0">
                <a:solidFill>
                  <a:srgbClr val="F4F2EC"/>
                </a:solidFill>
                <a:latin typeface="Inter" pitchFamily="34" charset="0"/>
                <a:ea typeface="Inter" pitchFamily="34" charset="-122"/>
                <a:cs typeface="Inter" pitchFamily="34" charset="-120"/>
              </a:rPr>
              <a:t>Cost, performance, energy and carbon scored together as one number</a:t>
            </a:r>
            <a:endParaRPr lang="en-US" sz="1650" dirty="0"/>
          </a:p>
        </p:txBody>
      </p:sp>
      <p:sp>
        <p:nvSpPr>
          <p:cNvPr id="19" name="Text 16"/>
          <p:cNvSpPr/>
          <p:nvPr/>
        </p:nvSpPr>
        <p:spPr>
          <a:xfrm>
            <a:off x="14878050" y="3961433"/>
            <a:ext cx="2305050" cy="400050"/>
          </a:xfrm>
          <a:prstGeom prst="rect">
            <a:avLst/>
          </a:prstGeom>
          <a:noFill/>
          <a:ln/>
        </p:spPr>
        <p:txBody>
          <a:bodyPr wrap="square" lIns="25400" tIns="25400" rIns="25400" bIns="25400" rtlCol="0" anchor="t">
            <a:normAutofit/>
          </a:bodyPr>
          <a:lstStyle/>
          <a:p>
            <a:pPr algn="r" indent="0" marL="0">
              <a:lnSpc>
                <a:spcPct val="82609"/>
              </a:lnSpc>
              <a:buNone/>
            </a:pPr>
            <a:r>
              <a:rPr lang="en-US" sz="2850" b="1" spc="-57" kern="0" dirty="0">
                <a:solidFill>
                  <a:srgbClr val="00A676"/>
                </a:solidFill>
                <a:latin typeface="Inter" pitchFamily="34" charset="0"/>
                <a:ea typeface="Inter" pitchFamily="34" charset="-122"/>
                <a:cs typeface="Inter" pitchFamily="34" charset="-120"/>
              </a:rPr>
              <a:t>One</a:t>
            </a:r>
            <a:endParaRPr lang="en-US" sz="2850" dirty="0"/>
          </a:p>
        </p:txBody>
      </p:sp>
      <p:sp>
        <p:nvSpPr>
          <p:cNvPr id="20" name="Text 17"/>
          <p:cNvSpPr/>
          <p:nvPr/>
        </p:nvSpPr>
        <p:spPr>
          <a:xfrm>
            <a:off x="14878050" y="4380533"/>
            <a:ext cx="2305050" cy="209550"/>
          </a:xfrm>
          <a:prstGeom prst="rect">
            <a:avLst/>
          </a:prstGeom>
          <a:noFill/>
          <a:ln/>
        </p:spPr>
        <p:txBody>
          <a:bodyPr wrap="square" lIns="25400" tIns="25400" rIns="25400" bIns="25400" rtlCol="0" anchor="t">
            <a:normAutofit/>
          </a:bodyPr>
          <a:lstStyle/>
          <a:p>
            <a:pPr algn="r" indent="0" marL="0">
              <a:buNone/>
            </a:pPr>
            <a:r>
              <a:rPr lang="en-US" sz="1125" dirty="0">
                <a:solidFill>
                  <a:srgbClr val="F4F2EC">
                    <a:alpha val="60000"/>
                  </a:srgbClr>
                </a:solidFill>
                <a:latin typeface="Inter" pitchFamily="34" charset="0"/>
                <a:ea typeface="Inter" pitchFamily="34" charset="-122"/>
                <a:cs typeface="Inter" pitchFamily="34" charset="-120"/>
              </a:rPr>
              <a:t>number both sign off</a:t>
            </a:r>
            <a:endParaRPr lang="en-US" sz="1125" dirty="0"/>
          </a:p>
        </p:txBody>
      </p:sp>
      <p:sp>
        <p:nvSpPr>
          <p:cNvPr id="21" name="Shape 18"/>
          <p:cNvSpPr/>
          <p:nvPr/>
        </p:nvSpPr>
        <p:spPr>
          <a:xfrm>
            <a:off x="1104900" y="5723558"/>
            <a:ext cx="16078200" cy="9525"/>
          </a:xfrm>
          <a:prstGeom prst="rect">
            <a:avLst/>
          </a:prstGeom>
          <a:solidFill>
            <a:srgbClr val="F4F2EC">
              <a:alpha val="15000"/>
            </a:srgbClr>
          </a:solidFill>
          <a:ln/>
        </p:spPr>
      </p:sp>
      <p:sp>
        <p:nvSpPr>
          <p:cNvPr id="22" name="Text 19"/>
          <p:cNvSpPr/>
          <p:nvPr/>
        </p:nvSpPr>
        <p:spPr>
          <a:xfrm>
            <a:off x="1104900" y="5109195"/>
            <a:ext cx="514350"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03</a:t>
            </a:r>
            <a:endParaRPr lang="en-US" sz="1650" dirty="0"/>
          </a:p>
        </p:txBody>
      </p:sp>
      <p:sp>
        <p:nvSpPr>
          <p:cNvPr id="23" name="Text 20"/>
          <p:cNvSpPr/>
          <p:nvPr/>
        </p:nvSpPr>
        <p:spPr>
          <a:xfrm>
            <a:off x="1885950" y="5116339"/>
            <a:ext cx="6332994" cy="280988"/>
          </a:xfrm>
          <a:prstGeom prst="rect">
            <a:avLst/>
          </a:prstGeom>
          <a:noFill/>
          <a:ln/>
        </p:spPr>
        <p:txBody>
          <a:bodyPr wrap="square" lIns="25400" tIns="25400" rIns="25400" bIns="25400" rtlCol="0" anchor="t">
            <a:normAutofit/>
          </a:bodyPr>
          <a:lstStyle/>
          <a:p>
            <a:pPr algn="l" indent="0" marL="0">
              <a:buNone/>
            </a:pPr>
            <a:r>
              <a:rPr lang="en-US" sz="1575" dirty="0">
                <a:solidFill>
                  <a:srgbClr val="F4F2EC">
                    <a:alpha val="62000"/>
                  </a:srgbClr>
                </a:solidFill>
                <a:latin typeface="Inter" pitchFamily="34" charset="0"/>
                <a:ea typeface="Inter" pitchFamily="34" charset="-122"/>
                <a:cs typeface="Inter" pitchFamily="34" charset="-120"/>
              </a:rPr>
              <a:t>A decision you can stand behind</a:t>
            </a:r>
            <a:endParaRPr lang="en-US" sz="1575" dirty="0"/>
          </a:p>
        </p:txBody>
      </p:sp>
      <p:sp>
        <p:nvSpPr>
          <p:cNvPr id="24" name="Text 21"/>
          <p:cNvSpPr/>
          <p:nvPr/>
        </p:nvSpPr>
        <p:spPr>
          <a:xfrm>
            <a:off x="7986117" y="4975845"/>
            <a:ext cx="6961340" cy="561975"/>
          </a:xfrm>
          <a:prstGeom prst="rect">
            <a:avLst/>
          </a:prstGeom>
          <a:noFill/>
          <a:ln/>
        </p:spPr>
        <p:txBody>
          <a:bodyPr wrap="square" lIns="25400" tIns="25400" rIns="25400" bIns="25400" rtlCol="0" anchor="t">
            <a:normAutofit/>
          </a:bodyPr>
          <a:lstStyle/>
          <a:p>
            <a:pPr algn="l" indent="0" marL="0">
              <a:lnSpc>
                <a:spcPct val="101852"/>
              </a:lnSpc>
              <a:buNone/>
            </a:pPr>
            <a:r>
              <a:rPr lang="en-US" sz="1650" b="1" spc="-16" kern="0" dirty="0">
                <a:solidFill>
                  <a:srgbClr val="F4F2EC"/>
                </a:solidFill>
                <a:latin typeface="Inter" pitchFamily="34" charset="0"/>
                <a:ea typeface="Inter" pitchFamily="34" charset="-122"/>
                <a:cs typeface="Inter" pitchFamily="34" charset="-120"/>
              </a:rPr>
              <a:t>An evidence pack that holds up to board, audit and regulatory scrutiny</a:t>
            </a:r>
            <a:endParaRPr lang="en-US" sz="1650" dirty="0"/>
          </a:p>
        </p:txBody>
      </p:sp>
      <p:sp>
        <p:nvSpPr>
          <p:cNvPr id="25" name="Text 22"/>
          <p:cNvSpPr/>
          <p:nvPr/>
        </p:nvSpPr>
        <p:spPr>
          <a:xfrm>
            <a:off x="14878050" y="4942508"/>
            <a:ext cx="2305050" cy="400050"/>
          </a:xfrm>
          <a:prstGeom prst="rect">
            <a:avLst/>
          </a:prstGeom>
          <a:noFill/>
          <a:ln/>
        </p:spPr>
        <p:txBody>
          <a:bodyPr wrap="square" lIns="25400" tIns="25400" rIns="25400" bIns="25400" rtlCol="0" anchor="t">
            <a:normAutofit/>
          </a:bodyPr>
          <a:lstStyle/>
          <a:p>
            <a:pPr algn="r" indent="0" marL="0">
              <a:lnSpc>
                <a:spcPct val="82609"/>
              </a:lnSpc>
              <a:buNone/>
            </a:pPr>
            <a:r>
              <a:rPr lang="en-US" sz="2850" b="1" spc="-57" kern="0" dirty="0">
                <a:solidFill>
                  <a:srgbClr val="00A676"/>
                </a:solidFill>
                <a:latin typeface="Inter" pitchFamily="34" charset="0"/>
                <a:ea typeface="Inter" pitchFamily="34" charset="-122"/>
                <a:cs typeface="Inter" pitchFamily="34" charset="-120"/>
              </a:rPr>
              <a:t>100%</a:t>
            </a:r>
            <a:endParaRPr lang="en-US" sz="2850" dirty="0"/>
          </a:p>
        </p:txBody>
      </p:sp>
      <p:sp>
        <p:nvSpPr>
          <p:cNvPr id="26" name="Text 23"/>
          <p:cNvSpPr/>
          <p:nvPr/>
        </p:nvSpPr>
        <p:spPr>
          <a:xfrm>
            <a:off x="14878050" y="5361608"/>
            <a:ext cx="2305050" cy="209550"/>
          </a:xfrm>
          <a:prstGeom prst="rect">
            <a:avLst/>
          </a:prstGeom>
          <a:noFill/>
          <a:ln/>
        </p:spPr>
        <p:txBody>
          <a:bodyPr wrap="square" lIns="25400" tIns="25400" rIns="25400" bIns="25400" rtlCol="0" anchor="t">
            <a:normAutofit/>
          </a:bodyPr>
          <a:lstStyle/>
          <a:p>
            <a:pPr algn="r" indent="0" marL="0">
              <a:buNone/>
            </a:pPr>
            <a:r>
              <a:rPr lang="en-US" sz="1125" dirty="0">
                <a:solidFill>
                  <a:srgbClr val="F4F2EC">
                    <a:alpha val="60000"/>
                  </a:srgbClr>
                </a:solidFill>
                <a:latin typeface="Inter" pitchFamily="34" charset="0"/>
                <a:ea typeface="Inter" pitchFamily="34" charset="-122"/>
                <a:cs typeface="Inter" pitchFamily="34" charset="-120"/>
              </a:rPr>
              <a:t>traceable to measured data</a:t>
            </a:r>
            <a:endParaRPr lang="en-US" sz="1125" dirty="0"/>
          </a:p>
        </p:txBody>
      </p:sp>
      <p:sp>
        <p:nvSpPr>
          <p:cNvPr id="27" name="Shape 24"/>
          <p:cNvSpPr/>
          <p:nvPr/>
        </p:nvSpPr>
        <p:spPr>
          <a:xfrm>
            <a:off x="1104900" y="6704633"/>
            <a:ext cx="16078200" cy="9525"/>
          </a:xfrm>
          <a:prstGeom prst="rect">
            <a:avLst/>
          </a:prstGeom>
          <a:solidFill>
            <a:srgbClr val="F4F2EC">
              <a:alpha val="15000"/>
            </a:srgbClr>
          </a:solidFill>
          <a:ln/>
        </p:spPr>
      </p:sp>
      <p:sp>
        <p:nvSpPr>
          <p:cNvPr id="28" name="Text 25"/>
          <p:cNvSpPr/>
          <p:nvPr/>
        </p:nvSpPr>
        <p:spPr>
          <a:xfrm>
            <a:off x="1104900" y="6090270"/>
            <a:ext cx="514350"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04</a:t>
            </a:r>
            <a:endParaRPr lang="en-US" sz="1650" dirty="0"/>
          </a:p>
        </p:txBody>
      </p:sp>
      <p:sp>
        <p:nvSpPr>
          <p:cNvPr id="29" name="Text 26"/>
          <p:cNvSpPr/>
          <p:nvPr/>
        </p:nvSpPr>
        <p:spPr>
          <a:xfrm>
            <a:off x="1885950" y="6097414"/>
            <a:ext cx="6332994" cy="280988"/>
          </a:xfrm>
          <a:prstGeom prst="rect">
            <a:avLst/>
          </a:prstGeom>
          <a:noFill/>
          <a:ln/>
        </p:spPr>
        <p:txBody>
          <a:bodyPr wrap="square" lIns="25400" tIns="25400" rIns="25400" bIns="25400" rtlCol="0" anchor="t">
            <a:normAutofit/>
          </a:bodyPr>
          <a:lstStyle/>
          <a:p>
            <a:pPr algn="l" indent="0" marL="0">
              <a:buNone/>
            </a:pPr>
            <a:r>
              <a:rPr lang="en-US" sz="1575" dirty="0">
                <a:solidFill>
                  <a:srgbClr val="F4F2EC">
                    <a:alpha val="62000"/>
                  </a:srgbClr>
                </a:solidFill>
                <a:latin typeface="Inter" pitchFamily="34" charset="0"/>
                <a:ea typeface="Inter" pitchFamily="34" charset="-122"/>
                <a:cs typeface="Inter" pitchFamily="34" charset="-120"/>
              </a:rPr>
              <a:t>Over-buying to be safe</a:t>
            </a:r>
            <a:endParaRPr lang="en-US" sz="1575" dirty="0"/>
          </a:p>
        </p:txBody>
      </p:sp>
      <p:sp>
        <p:nvSpPr>
          <p:cNvPr id="30" name="Text 27"/>
          <p:cNvSpPr/>
          <p:nvPr/>
        </p:nvSpPr>
        <p:spPr>
          <a:xfrm>
            <a:off x="7986117" y="5956920"/>
            <a:ext cx="6961340" cy="561975"/>
          </a:xfrm>
          <a:prstGeom prst="rect">
            <a:avLst/>
          </a:prstGeom>
          <a:noFill/>
          <a:ln/>
        </p:spPr>
        <p:txBody>
          <a:bodyPr wrap="square" lIns="25400" tIns="25400" rIns="25400" bIns="25400" rtlCol="0" anchor="t">
            <a:normAutofit/>
          </a:bodyPr>
          <a:lstStyle/>
          <a:p>
            <a:pPr algn="l" indent="0" marL="0">
              <a:lnSpc>
                <a:spcPct val="101852"/>
              </a:lnSpc>
              <a:buNone/>
            </a:pPr>
            <a:r>
              <a:rPr lang="en-US" sz="1650" b="1" spc="-16" kern="0" dirty="0">
                <a:solidFill>
                  <a:srgbClr val="F4F2EC"/>
                </a:solidFill>
                <a:latin typeface="Inter" pitchFamily="34" charset="0"/>
                <a:ea typeface="Inter" pitchFamily="34" charset="-122"/>
                <a:cs typeface="Inter" pitchFamily="34" charset="-120"/>
              </a:rPr>
              <a:t>Right-sized against measured performance, no new risk in the estate</a:t>
            </a:r>
            <a:endParaRPr lang="en-US" sz="1650" dirty="0"/>
          </a:p>
        </p:txBody>
      </p:sp>
      <p:sp>
        <p:nvSpPr>
          <p:cNvPr id="31" name="Text 28"/>
          <p:cNvSpPr/>
          <p:nvPr/>
        </p:nvSpPr>
        <p:spPr>
          <a:xfrm>
            <a:off x="14878050" y="5923583"/>
            <a:ext cx="2305050" cy="400050"/>
          </a:xfrm>
          <a:prstGeom prst="rect">
            <a:avLst/>
          </a:prstGeom>
          <a:noFill/>
          <a:ln/>
        </p:spPr>
        <p:txBody>
          <a:bodyPr wrap="square" lIns="25400" tIns="25400" rIns="25400" bIns="25400" rtlCol="0" anchor="t">
            <a:normAutofit/>
          </a:bodyPr>
          <a:lstStyle/>
          <a:p>
            <a:pPr algn="r" indent="0" marL="0">
              <a:lnSpc>
                <a:spcPct val="82609"/>
              </a:lnSpc>
              <a:buNone/>
            </a:pPr>
            <a:r>
              <a:rPr lang="en-US" sz="2850" b="1" spc="-57" kern="0" dirty="0">
                <a:solidFill>
                  <a:srgbClr val="00A676"/>
                </a:solidFill>
                <a:latin typeface="Inter" pitchFamily="34" charset="0"/>
                <a:ea typeface="Inter" pitchFamily="34" charset="-122"/>
                <a:cs typeface="Inter" pitchFamily="34" charset="-120"/>
              </a:rPr>
              <a:t>55%</a:t>
            </a:r>
            <a:endParaRPr lang="en-US" sz="2850" dirty="0"/>
          </a:p>
        </p:txBody>
      </p:sp>
      <p:sp>
        <p:nvSpPr>
          <p:cNvPr id="32" name="Text 29"/>
          <p:cNvSpPr/>
          <p:nvPr/>
        </p:nvSpPr>
        <p:spPr>
          <a:xfrm>
            <a:off x="14878050" y="6342683"/>
            <a:ext cx="2305050" cy="209550"/>
          </a:xfrm>
          <a:prstGeom prst="rect">
            <a:avLst/>
          </a:prstGeom>
          <a:noFill/>
          <a:ln/>
        </p:spPr>
        <p:txBody>
          <a:bodyPr wrap="square" lIns="25400" tIns="25400" rIns="25400" bIns="25400" rtlCol="0" anchor="t">
            <a:normAutofit/>
          </a:bodyPr>
          <a:lstStyle/>
          <a:p>
            <a:pPr algn="r" indent="0" marL="0">
              <a:buNone/>
            </a:pPr>
            <a:r>
              <a:rPr lang="en-US" sz="1125" dirty="0">
                <a:solidFill>
                  <a:srgbClr val="F4F2EC">
                    <a:alpha val="60000"/>
                  </a:srgbClr>
                </a:solidFill>
                <a:latin typeface="Inter" pitchFamily="34" charset="0"/>
                <a:ea typeface="Inter" pitchFamily="34" charset="-122"/>
                <a:cs typeface="Inter" pitchFamily="34" charset="-120"/>
              </a:rPr>
              <a:t>less cost &amp; energy</a:t>
            </a:r>
            <a:endParaRPr lang="en-US" sz="1125" dirty="0"/>
          </a:p>
        </p:txBody>
      </p:sp>
      <p:sp>
        <p:nvSpPr>
          <p:cNvPr id="33" name="Text 30"/>
          <p:cNvSpPr/>
          <p:nvPr/>
        </p:nvSpPr>
        <p:spPr>
          <a:xfrm>
            <a:off x="1104900" y="7071345"/>
            <a:ext cx="514350" cy="295275"/>
          </a:xfrm>
          <a:prstGeom prst="rect">
            <a:avLst/>
          </a:prstGeom>
          <a:noFill/>
          <a:ln/>
        </p:spPr>
        <p:txBody>
          <a:bodyPr wrap="square" lIns="25400" tIns="25400" rIns="25400" bIns="25400" rtlCol="0" anchor="t">
            <a:normAutofit/>
          </a:bodyPr>
          <a:lstStyle/>
          <a:p>
            <a:pPr algn="l" indent="0" marL="0">
              <a:buNone/>
            </a:pPr>
            <a:r>
              <a:rPr lang="en-US" sz="1650" b="1" dirty="0">
                <a:solidFill>
                  <a:srgbClr val="00A676"/>
                </a:solidFill>
                <a:latin typeface="Inter" pitchFamily="34" charset="0"/>
                <a:ea typeface="Inter" pitchFamily="34" charset="-122"/>
                <a:cs typeface="Inter" pitchFamily="34" charset="-120"/>
              </a:rPr>
              <a:t>05</a:t>
            </a:r>
            <a:endParaRPr lang="en-US" sz="1650" dirty="0"/>
          </a:p>
        </p:txBody>
      </p:sp>
      <p:sp>
        <p:nvSpPr>
          <p:cNvPr id="34" name="Text 31"/>
          <p:cNvSpPr/>
          <p:nvPr/>
        </p:nvSpPr>
        <p:spPr>
          <a:xfrm>
            <a:off x="1885950" y="7078489"/>
            <a:ext cx="6332994" cy="280988"/>
          </a:xfrm>
          <a:prstGeom prst="rect">
            <a:avLst/>
          </a:prstGeom>
          <a:noFill/>
          <a:ln/>
        </p:spPr>
        <p:txBody>
          <a:bodyPr wrap="square" lIns="25400" tIns="25400" rIns="25400" bIns="25400" rtlCol="0" anchor="t">
            <a:normAutofit/>
          </a:bodyPr>
          <a:lstStyle/>
          <a:p>
            <a:pPr algn="l" indent="0" marL="0">
              <a:buNone/>
            </a:pPr>
            <a:r>
              <a:rPr lang="en-US" sz="1575" dirty="0">
                <a:solidFill>
                  <a:srgbClr val="F4F2EC">
                    <a:alpha val="62000"/>
                  </a:srgbClr>
                </a:solidFill>
                <a:latin typeface="Inter" pitchFamily="34" charset="0"/>
                <a:ea typeface="Inter" pitchFamily="34" charset="-122"/>
                <a:cs typeface="Inter" pitchFamily="34" charset="-120"/>
              </a:rPr>
              <a:t>Buying the same by default</a:t>
            </a:r>
            <a:endParaRPr lang="en-US" sz="1575" dirty="0"/>
          </a:p>
        </p:txBody>
      </p:sp>
      <p:sp>
        <p:nvSpPr>
          <p:cNvPr id="35" name="Text 32"/>
          <p:cNvSpPr/>
          <p:nvPr/>
        </p:nvSpPr>
        <p:spPr>
          <a:xfrm>
            <a:off x="7986117" y="7068964"/>
            <a:ext cx="7434441" cy="300038"/>
          </a:xfrm>
          <a:prstGeom prst="rect">
            <a:avLst/>
          </a:prstGeom>
          <a:noFill/>
          <a:ln/>
        </p:spPr>
        <p:txBody>
          <a:bodyPr wrap="square" lIns="25400" tIns="25400" rIns="25400" bIns="25400" rtlCol="0" anchor="t">
            <a:normAutofit/>
          </a:bodyPr>
          <a:lstStyle/>
          <a:p>
            <a:pPr algn="l" indent="0" marL="0">
              <a:lnSpc>
                <a:spcPct val="101852"/>
              </a:lnSpc>
              <a:buNone/>
            </a:pPr>
            <a:r>
              <a:rPr lang="en-US" sz="1650" b="1" spc="-16" kern="0" dirty="0">
                <a:solidFill>
                  <a:srgbClr val="F4F2EC"/>
                </a:solidFill>
                <a:latin typeface="Inter" pitchFamily="34" charset="0"/>
                <a:ea typeface="Inter" pitchFamily="34" charset="-122"/>
                <a:cs typeface="Inter" pitchFamily="34" charset="-120"/>
              </a:rPr>
              <a:t>Every option ranked on measured output per pound, not habit</a:t>
            </a:r>
            <a:endParaRPr lang="en-US" sz="1650" dirty="0"/>
          </a:p>
        </p:txBody>
      </p:sp>
      <p:sp>
        <p:nvSpPr>
          <p:cNvPr id="36" name="Text 33"/>
          <p:cNvSpPr/>
          <p:nvPr/>
        </p:nvSpPr>
        <p:spPr>
          <a:xfrm>
            <a:off x="14878050" y="6904658"/>
            <a:ext cx="2305050" cy="400050"/>
          </a:xfrm>
          <a:prstGeom prst="rect">
            <a:avLst/>
          </a:prstGeom>
          <a:noFill/>
          <a:ln/>
        </p:spPr>
        <p:txBody>
          <a:bodyPr wrap="square" lIns="25400" tIns="25400" rIns="25400" bIns="25400" rtlCol="0" anchor="t">
            <a:normAutofit/>
          </a:bodyPr>
          <a:lstStyle/>
          <a:p>
            <a:pPr algn="r" indent="0" marL="0">
              <a:lnSpc>
                <a:spcPct val="82609"/>
              </a:lnSpc>
              <a:buNone/>
            </a:pPr>
            <a:r>
              <a:rPr lang="en-US" sz="2850" b="1" spc="-57" kern="0" dirty="0">
                <a:solidFill>
                  <a:srgbClr val="00A676"/>
                </a:solidFill>
                <a:latin typeface="Inter" pitchFamily="34" charset="0"/>
                <a:ea typeface="Inter" pitchFamily="34" charset="-122"/>
                <a:cs typeface="Inter" pitchFamily="34" charset="-120"/>
              </a:rPr>
              <a:t>143%</a:t>
            </a:r>
            <a:endParaRPr lang="en-US" sz="2850" dirty="0"/>
          </a:p>
        </p:txBody>
      </p:sp>
      <p:sp>
        <p:nvSpPr>
          <p:cNvPr id="37" name="Text 34"/>
          <p:cNvSpPr/>
          <p:nvPr/>
        </p:nvSpPr>
        <p:spPr>
          <a:xfrm>
            <a:off x="14878050" y="7323758"/>
            <a:ext cx="2305050" cy="209550"/>
          </a:xfrm>
          <a:prstGeom prst="rect">
            <a:avLst/>
          </a:prstGeom>
          <a:noFill/>
          <a:ln/>
        </p:spPr>
        <p:txBody>
          <a:bodyPr wrap="square" lIns="25400" tIns="25400" rIns="25400" bIns="25400" rtlCol="0" anchor="t">
            <a:normAutofit/>
          </a:bodyPr>
          <a:lstStyle/>
          <a:p>
            <a:pPr algn="r" indent="0" marL="0">
              <a:buNone/>
            </a:pPr>
            <a:r>
              <a:rPr lang="en-US" sz="1125" dirty="0">
                <a:solidFill>
                  <a:srgbClr val="F4F2EC">
                    <a:alpha val="60000"/>
                  </a:srgbClr>
                </a:solidFill>
                <a:latin typeface="Inter" pitchFamily="34" charset="0"/>
                <a:ea typeface="Inter" pitchFamily="34" charset="-122"/>
                <a:cs typeface="Inter" pitchFamily="34" charset="-120"/>
              </a:rPr>
              <a:t>more capacity at SHI</a:t>
            </a:r>
            <a:endParaRPr lang="en-US" sz="11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2EC"/>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04900" y="800100"/>
            <a:ext cx="1953295" cy="276225"/>
          </a:xfrm>
          <a:prstGeom prst="rect">
            <a:avLst/>
          </a:prstGeom>
        </p:spPr>
      </p:pic>
      <p:sp>
        <p:nvSpPr>
          <p:cNvPr id="3" name="Text 0"/>
          <p:cNvSpPr/>
          <p:nvPr/>
        </p:nvSpPr>
        <p:spPr>
          <a:xfrm>
            <a:off x="16172855" y="852488"/>
            <a:ext cx="1086445" cy="209550"/>
          </a:xfrm>
          <a:prstGeom prst="rect">
            <a:avLst/>
          </a:prstGeom>
          <a:noFill/>
          <a:ln/>
        </p:spPr>
        <p:txBody>
          <a:bodyPr wrap="square" lIns="25400" tIns="25400" rIns="25400" bIns="25400" rtlCol="0" anchor="t">
            <a:normAutofit/>
          </a:bodyPr>
          <a:lstStyle/>
          <a:p>
            <a:pPr algn="l" indent="0" marL="0">
              <a:buNone/>
            </a:pPr>
            <a:r>
              <a:rPr lang="en-US" sz="1125" b="1" spc="270" kern="0" dirty="0">
                <a:solidFill>
                  <a:srgbClr val="00A676"/>
                </a:solidFill>
                <a:latin typeface="Inter" pitchFamily="34" charset="0"/>
                <a:ea typeface="Inter" pitchFamily="34" charset="-122"/>
                <a:cs typeface="Inter" pitchFamily="34" charset="-120"/>
              </a:rPr>
              <a:t>4 </a:t>
            </a:r>
            <a:pPr algn="l" indent="0" marL="0">
              <a:buNone/>
            </a:pPr>
            <a:r>
              <a:rPr lang="en-US" sz="1125" b="1" spc="270" kern="0" dirty="0">
                <a:solidFill>
                  <a:srgbClr val="1D1D1B">
                    <a:alpha val="50000"/>
                  </a:srgbClr>
                </a:solidFill>
                <a:latin typeface="Inter" pitchFamily="34" charset="0"/>
                <a:ea typeface="Inter" pitchFamily="34" charset="-122"/>
                <a:cs typeface="Inter" pitchFamily="34" charset="-120"/>
              </a:rPr>
              <a:t>· PROOF</a:t>
            </a:r>
            <a:endParaRPr lang="en-US" sz="1125" dirty="0"/>
          </a:p>
        </p:txBody>
      </p:sp>
      <p:sp>
        <p:nvSpPr>
          <p:cNvPr id="4" name="Text 1"/>
          <p:cNvSpPr/>
          <p:nvPr/>
        </p:nvSpPr>
        <p:spPr>
          <a:xfrm>
            <a:off x="1104900" y="4202088"/>
            <a:ext cx="8376761" cy="200025"/>
          </a:xfrm>
          <a:prstGeom prst="rect">
            <a:avLst/>
          </a:prstGeom>
          <a:noFill/>
          <a:ln/>
        </p:spPr>
        <p:txBody>
          <a:bodyPr wrap="square" lIns="25400" tIns="25400" rIns="25400" bIns="25400" rtlCol="0" anchor="t">
            <a:normAutofit/>
          </a:bodyPr>
          <a:lstStyle/>
          <a:p>
            <a:pPr algn="l" indent="0" marL="0">
              <a:buNone/>
            </a:pPr>
            <a:r>
              <a:rPr lang="en-US" sz="1050" b="1" spc="210" kern="0" dirty="0">
                <a:solidFill>
                  <a:srgbClr val="00A676"/>
                </a:solidFill>
                <a:latin typeface="Inter" pitchFamily="34" charset="0"/>
                <a:ea typeface="Inter" pitchFamily="34" charset="-122"/>
                <a:cs typeface="Inter" pitchFamily="34" charset="-120"/>
              </a:rPr>
              <a:t>THE SHIFT</a:t>
            </a:r>
            <a:endParaRPr lang="en-US" sz="1050" dirty="0"/>
          </a:p>
        </p:txBody>
      </p:sp>
      <p:sp>
        <p:nvSpPr>
          <p:cNvPr id="5" name="Text 2"/>
          <p:cNvSpPr/>
          <p:nvPr/>
        </p:nvSpPr>
        <p:spPr>
          <a:xfrm>
            <a:off x="1104900" y="4611663"/>
            <a:ext cx="7843695" cy="1282675"/>
          </a:xfrm>
          <a:prstGeom prst="rect">
            <a:avLst/>
          </a:prstGeom>
          <a:noFill/>
          <a:ln/>
        </p:spPr>
        <p:txBody>
          <a:bodyPr wrap="square" lIns="25400" tIns="25400" rIns="25400" bIns="25400" rtlCol="0" anchor="t">
            <a:normAutofit/>
          </a:bodyPr>
          <a:lstStyle/>
          <a:p>
            <a:pPr algn="l" indent="0" marL="0">
              <a:lnSpc>
                <a:spcPct val="108900"/>
              </a:lnSpc>
              <a:buNone/>
            </a:pPr>
            <a:r>
              <a:rPr lang="en-US" sz="2475" b="1" spc="-25" kern="0" dirty="0">
                <a:solidFill>
                  <a:srgbClr val="1D1D1B"/>
                </a:solidFill>
                <a:latin typeface="Inter" pitchFamily="34" charset="0"/>
                <a:ea typeface="Inter" pitchFamily="34" charset="-122"/>
                <a:cs typeface="Inter" pitchFamily="34" charset="-120"/>
              </a:rPr>
              <a:t>A refurbished reconfiguration moved the lab from a </a:t>
            </a:r>
            <a:pPr algn="l" indent="0" marL="0">
              <a:lnSpc>
                <a:spcPct val="108900"/>
              </a:lnSpc>
              <a:buNone/>
            </a:pPr>
            <a:r>
              <a:rPr lang="en-US" sz="2475" b="1" spc="-25" kern="0" dirty="0">
                <a:solidFill>
                  <a:srgbClr val="00A676"/>
                </a:solidFill>
                <a:latin typeface="Inter" pitchFamily="34" charset="0"/>
                <a:ea typeface="Inter" pitchFamily="34" charset="-122"/>
                <a:cs typeface="Inter" pitchFamily="34" charset="-120"/>
              </a:rPr>
              <a:t>grade C to an A </a:t>
            </a:r>
            <a:pPr algn="l" indent="0" marL="0">
              <a:lnSpc>
                <a:spcPct val="108900"/>
              </a:lnSpc>
              <a:buNone/>
            </a:pPr>
            <a:r>
              <a:rPr lang="en-US" sz="2475" b="1" spc="-25" kern="0" dirty="0">
                <a:solidFill>
                  <a:srgbClr val="1D1D1B"/>
                </a:solidFill>
                <a:latin typeface="Inter" pitchFamily="34" charset="0"/>
                <a:ea typeface="Inter" pitchFamily="34" charset="-122"/>
                <a:cs typeface="Inter" pitchFamily="34" charset="-120"/>
              </a:rPr>
              <a:t>for energy efficiency, a </a:t>
            </a:r>
            <a:pPr algn="l" indent="0" marL="0">
              <a:lnSpc>
                <a:spcPct val="108900"/>
              </a:lnSpc>
              <a:buNone/>
            </a:pPr>
            <a:r>
              <a:rPr lang="en-US" sz="2475" b="1" spc="-25" kern="0" dirty="0">
                <a:solidFill>
                  <a:srgbClr val="00A676"/>
                </a:solidFill>
                <a:latin typeface="Inter" pitchFamily="34" charset="0"/>
                <a:ea typeface="Inter" pitchFamily="34" charset="-122"/>
                <a:cs typeface="Inter" pitchFamily="34" charset="-120"/>
              </a:rPr>
              <a:t>148% </a:t>
            </a:r>
            <a:pPr algn="l" indent="0" marL="0">
              <a:lnSpc>
                <a:spcPct val="108900"/>
              </a:lnSpc>
              <a:buNone/>
            </a:pPr>
            <a:r>
              <a:rPr lang="en-US" sz="2475" b="1" spc="-25" kern="0" dirty="0">
                <a:solidFill>
                  <a:srgbClr val="1D1D1B"/>
                </a:solidFill>
                <a:latin typeface="Inter" pitchFamily="34" charset="0"/>
                <a:ea typeface="Inter" pitchFamily="34" charset="-122"/>
                <a:cs typeface="Inter" pitchFamily="34" charset="-120"/>
              </a:rPr>
              <a:t>gain in performance per watt.</a:t>
            </a:r>
            <a:endParaRPr lang="en-US" sz="2475" dirty="0"/>
          </a:p>
        </p:txBody>
      </p:sp>
      <p:sp>
        <p:nvSpPr>
          <p:cNvPr id="6" name="Text 3"/>
          <p:cNvSpPr/>
          <p:nvPr/>
        </p:nvSpPr>
        <p:spPr>
          <a:xfrm>
            <a:off x="1104900" y="6141988"/>
            <a:ext cx="8376761" cy="257175"/>
          </a:xfrm>
          <a:prstGeom prst="rect">
            <a:avLst/>
          </a:prstGeom>
          <a:noFill/>
          <a:ln/>
        </p:spPr>
        <p:txBody>
          <a:bodyPr wrap="square" lIns="25400" tIns="25400" rIns="25400" bIns="25400" rtlCol="0" anchor="t">
            <a:normAutofit/>
          </a:bodyPr>
          <a:lstStyle/>
          <a:p>
            <a:pPr algn="l" indent="0" marL="0">
              <a:buNone/>
            </a:pPr>
            <a:r>
              <a:rPr lang="en-US" sz="1425" b="1" dirty="0">
                <a:solidFill>
                  <a:srgbClr val="1D1D1B">
                    <a:alpha val="60000"/>
                  </a:srgbClr>
                </a:solidFill>
                <a:latin typeface="Inter" pitchFamily="34" charset="0"/>
                <a:ea typeface="Inter" pitchFamily="34" charset="-122"/>
                <a:cs typeface="Inter" pitchFamily="34" charset="-120"/>
              </a:rPr>
              <a:t>Scope 3 impact cut from 4,500kg to 40kg CO2e</a:t>
            </a:r>
            <a:endParaRPr lang="en-US" sz="1425" dirty="0"/>
          </a:p>
        </p:txBody>
      </p:sp>
      <p:sp>
        <p:nvSpPr>
          <p:cNvPr id="7" name="Shape 4"/>
          <p:cNvSpPr/>
          <p:nvPr/>
        </p:nvSpPr>
        <p:spPr>
          <a:xfrm>
            <a:off x="9139238" y="3554388"/>
            <a:ext cx="9525" cy="3454450"/>
          </a:xfrm>
          <a:prstGeom prst="rect">
            <a:avLst/>
          </a:prstGeom>
          <a:solidFill>
            <a:srgbClr val="1D1D1B">
              <a:alpha val="14000"/>
            </a:srgbClr>
          </a:solidFill>
          <a:ln/>
        </p:spPr>
      </p:sp>
      <p:sp>
        <p:nvSpPr>
          <p:cNvPr id="8" name="Text 5"/>
          <p:cNvSpPr/>
          <p:nvPr/>
        </p:nvSpPr>
        <p:spPr>
          <a:xfrm>
            <a:off x="9567863" y="3554388"/>
            <a:ext cx="8376761" cy="200025"/>
          </a:xfrm>
          <a:prstGeom prst="rect">
            <a:avLst/>
          </a:prstGeom>
          <a:noFill/>
          <a:ln/>
        </p:spPr>
        <p:txBody>
          <a:bodyPr wrap="square" lIns="25400" tIns="25400" rIns="25400" bIns="25400" rtlCol="0" anchor="t">
            <a:normAutofit/>
          </a:bodyPr>
          <a:lstStyle/>
          <a:p>
            <a:pPr algn="l" indent="0" marL="0">
              <a:buNone/>
            </a:pPr>
            <a:r>
              <a:rPr lang="en-US" sz="1050" b="1" spc="210" kern="0" dirty="0">
                <a:solidFill>
                  <a:srgbClr val="00A676"/>
                </a:solidFill>
                <a:latin typeface="Inter" pitchFamily="34" charset="0"/>
                <a:ea typeface="Inter" pitchFamily="34" charset="-122"/>
                <a:cs typeface="Inter" pitchFamily="34" charset="-120"/>
              </a:rPr>
              <a:t>SHI ITAM LAB</a:t>
            </a:r>
            <a:endParaRPr lang="en-US" sz="1050" dirty="0"/>
          </a:p>
        </p:txBody>
      </p:sp>
      <p:sp>
        <p:nvSpPr>
          <p:cNvPr id="9" name="Text 6"/>
          <p:cNvSpPr/>
          <p:nvPr/>
        </p:nvSpPr>
        <p:spPr>
          <a:xfrm>
            <a:off x="9567863" y="3868713"/>
            <a:ext cx="8376761" cy="465534"/>
          </a:xfrm>
          <a:prstGeom prst="rect">
            <a:avLst/>
          </a:prstGeom>
          <a:noFill/>
          <a:ln/>
        </p:spPr>
        <p:txBody>
          <a:bodyPr wrap="square" lIns="25400" tIns="25400" rIns="25400" bIns="25400" rtlCol="0" anchor="t">
            <a:normAutofit/>
          </a:bodyPr>
          <a:lstStyle/>
          <a:p>
            <a:pPr algn="l" indent="0" marL="0">
              <a:lnSpc>
                <a:spcPct val="84679"/>
              </a:lnSpc>
              <a:buNone/>
            </a:pPr>
            <a:r>
              <a:rPr lang="en-US" sz="3300" b="1" spc="-66" kern="0" dirty="0">
                <a:solidFill>
                  <a:srgbClr val="1D1D1B"/>
                </a:solidFill>
                <a:latin typeface="Inter" pitchFamily="34" charset="0"/>
                <a:ea typeface="Inter" pitchFamily="34" charset="-122"/>
                <a:cs typeface="Inter" pitchFamily="34" charset="-120"/>
              </a:rPr>
              <a:t>Optimising lab energy efficiency.</a:t>
            </a:r>
            <a:endParaRPr lang="en-US" sz="3300" dirty="0"/>
          </a:p>
        </p:txBody>
      </p:sp>
      <p:sp>
        <p:nvSpPr>
          <p:cNvPr id="10" name="Text 7"/>
          <p:cNvSpPr/>
          <p:nvPr/>
        </p:nvSpPr>
        <p:spPr>
          <a:xfrm>
            <a:off x="9567863" y="4505697"/>
            <a:ext cx="7843695" cy="938213"/>
          </a:xfrm>
          <a:prstGeom prst="rect">
            <a:avLst/>
          </a:prstGeom>
          <a:noFill/>
          <a:ln/>
        </p:spPr>
        <p:txBody>
          <a:bodyPr wrap="square" lIns="25400" tIns="25400" rIns="25400" bIns="25400" rtlCol="0" anchor="t">
            <a:normAutofit/>
          </a:bodyPr>
          <a:lstStyle/>
          <a:p>
            <a:pPr algn="l" indent="0" marL="0">
              <a:lnSpc>
                <a:spcPct val="123529"/>
              </a:lnSpc>
              <a:buNone/>
            </a:pPr>
            <a:r>
              <a:rPr lang="en-US" sz="1575" dirty="0">
                <a:solidFill>
                  <a:srgbClr val="1D1D1B">
                    <a:alpha val="75000"/>
                  </a:srgbClr>
                </a:solidFill>
                <a:latin typeface="Inter" pitchFamily="34" charset="0"/>
                <a:ea typeface="Inter" pitchFamily="34" charset="-122"/>
                <a:cs typeface="Inter" pitchFamily="34" charset="-120"/>
              </a:rPr>
              <a:t>SHI needed to grow their own ITAM lab while reducing environmental impact. A refurbished reconfiguration saved over 65% in procurement costs and cut energy use 40%, while increasing capacity 143%.</a:t>
            </a:r>
            <a:endParaRPr lang="en-US" sz="1575" dirty="0"/>
          </a:p>
        </p:txBody>
      </p:sp>
      <p:sp>
        <p:nvSpPr>
          <p:cNvPr id="11" name="Shape 8"/>
          <p:cNvSpPr/>
          <p:nvPr/>
        </p:nvSpPr>
        <p:spPr>
          <a:xfrm>
            <a:off x="9567863" y="5729660"/>
            <a:ext cx="2436763" cy="1279178"/>
          </a:xfrm>
          <a:prstGeom prst="roundRect">
            <a:avLst>
              <a:gd name="adj" fmla="val 8935"/>
            </a:avLst>
          </a:prstGeom>
          <a:solidFill>
            <a:srgbClr val="EAE8E0"/>
          </a:solidFill>
          <a:ln/>
        </p:spPr>
      </p:sp>
      <p:sp>
        <p:nvSpPr>
          <p:cNvPr id="12" name="Text 9"/>
          <p:cNvSpPr/>
          <p:nvPr/>
        </p:nvSpPr>
        <p:spPr>
          <a:xfrm>
            <a:off x="9796463" y="5977310"/>
            <a:ext cx="2177519" cy="495300"/>
          </a:xfrm>
          <a:prstGeom prst="rect">
            <a:avLst/>
          </a:prstGeom>
          <a:noFill/>
          <a:ln/>
        </p:spPr>
        <p:txBody>
          <a:bodyPr wrap="square" lIns="25400" tIns="25400" rIns="25400" bIns="25400" rtlCol="0" anchor="t">
            <a:normAutofit/>
          </a:bodyPr>
          <a:lstStyle/>
          <a:p>
            <a:pPr algn="l" indent="0" marL="0">
              <a:lnSpc>
                <a:spcPct val="82759"/>
              </a:lnSpc>
              <a:buNone/>
            </a:pPr>
            <a:r>
              <a:rPr lang="en-US" sz="3600" b="1" spc="-72" kern="0" dirty="0">
                <a:solidFill>
                  <a:srgbClr val="00A676"/>
                </a:solidFill>
                <a:latin typeface="Inter" pitchFamily="34" charset="0"/>
                <a:ea typeface="Inter" pitchFamily="34" charset="-122"/>
                <a:cs typeface="Inter" pitchFamily="34" charset="-120"/>
              </a:rPr>
              <a:t>65%</a:t>
            </a:r>
            <a:endParaRPr lang="en-US" sz="3600" dirty="0"/>
          </a:p>
        </p:txBody>
      </p:sp>
      <p:sp>
        <p:nvSpPr>
          <p:cNvPr id="13" name="Text 10"/>
          <p:cNvSpPr/>
          <p:nvPr/>
        </p:nvSpPr>
        <p:spPr>
          <a:xfrm>
            <a:off x="9796463" y="6529760"/>
            <a:ext cx="2177519" cy="269528"/>
          </a:xfrm>
          <a:prstGeom prst="rect">
            <a:avLst/>
          </a:prstGeom>
          <a:noFill/>
          <a:ln/>
        </p:spPr>
        <p:txBody>
          <a:bodyPr wrap="square" lIns="25400" tIns="25400" rIns="25400" bIns="25400" rtlCol="0" anchor="t">
            <a:normAutofit/>
          </a:bodyPr>
          <a:lstStyle/>
          <a:p>
            <a:pPr algn="l" indent="0" marL="0">
              <a:lnSpc>
                <a:spcPct val="110455"/>
              </a:lnSpc>
              <a:buNone/>
            </a:pPr>
            <a:r>
              <a:rPr lang="en-US" sz="1350" dirty="0">
                <a:solidFill>
                  <a:srgbClr val="1D1D1B">
                    <a:alpha val="72000"/>
                  </a:srgbClr>
                </a:solidFill>
                <a:latin typeface="Inter" pitchFamily="34" charset="0"/>
                <a:ea typeface="Inter" pitchFamily="34" charset="-122"/>
                <a:cs typeface="Inter" pitchFamily="34" charset="-120"/>
              </a:rPr>
              <a:t>Procurement saving</a:t>
            </a:r>
            <a:endParaRPr lang="en-US" sz="1350" dirty="0"/>
          </a:p>
        </p:txBody>
      </p:sp>
      <p:sp>
        <p:nvSpPr>
          <p:cNvPr id="14" name="Shape 11"/>
          <p:cNvSpPr/>
          <p:nvPr/>
        </p:nvSpPr>
        <p:spPr>
          <a:xfrm>
            <a:off x="12157025" y="5729660"/>
            <a:ext cx="2436837" cy="1279178"/>
          </a:xfrm>
          <a:prstGeom prst="roundRect">
            <a:avLst>
              <a:gd name="adj" fmla="val 8935"/>
            </a:avLst>
          </a:prstGeom>
          <a:solidFill>
            <a:srgbClr val="EAE8E0"/>
          </a:solidFill>
          <a:ln/>
        </p:spPr>
      </p:sp>
      <p:sp>
        <p:nvSpPr>
          <p:cNvPr id="15" name="Text 12"/>
          <p:cNvSpPr/>
          <p:nvPr/>
        </p:nvSpPr>
        <p:spPr>
          <a:xfrm>
            <a:off x="12385625" y="5977310"/>
            <a:ext cx="2177601" cy="495300"/>
          </a:xfrm>
          <a:prstGeom prst="rect">
            <a:avLst/>
          </a:prstGeom>
          <a:noFill/>
          <a:ln/>
        </p:spPr>
        <p:txBody>
          <a:bodyPr wrap="square" lIns="25400" tIns="25400" rIns="25400" bIns="25400" rtlCol="0" anchor="t">
            <a:normAutofit/>
          </a:bodyPr>
          <a:lstStyle/>
          <a:p>
            <a:pPr algn="l" indent="0" marL="0">
              <a:lnSpc>
                <a:spcPct val="82759"/>
              </a:lnSpc>
              <a:buNone/>
            </a:pPr>
            <a:r>
              <a:rPr lang="en-US" sz="3600" b="1" spc="-72" kern="0" dirty="0">
                <a:solidFill>
                  <a:srgbClr val="00A676"/>
                </a:solidFill>
                <a:latin typeface="Inter" pitchFamily="34" charset="0"/>
                <a:ea typeface="Inter" pitchFamily="34" charset="-122"/>
                <a:cs typeface="Inter" pitchFamily="34" charset="-120"/>
              </a:rPr>
              <a:t>40%</a:t>
            </a:r>
            <a:endParaRPr lang="en-US" sz="3600" dirty="0"/>
          </a:p>
        </p:txBody>
      </p:sp>
      <p:sp>
        <p:nvSpPr>
          <p:cNvPr id="16" name="Text 13"/>
          <p:cNvSpPr/>
          <p:nvPr/>
        </p:nvSpPr>
        <p:spPr>
          <a:xfrm>
            <a:off x="12385625" y="6529760"/>
            <a:ext cx="2177601" cy="269528"/>
          </a:xfrm>
          <a:prstGeom prst="rect">
            <a:avLst/>
          </a:prstGeom>
          <a:noFill/>
          <a:ln/>
        </p:spPr>
        <p:txBody>
          <a:bodyPr wrap="square" lIns="25400" tIns="25400" rIns="25400" bIns="25400" rtlCol="0" anchor="t">
            <a:normAutofit/>
          </a:bodyPr>
          <a:lstStyle/>
          <a:p>
            <a:pPr algn="l" indent="0" marL="0">
              <a:lnSpc>
                <a:spcPct val="110455"/>
              </a:lnSpc>
              <a:buNone/>
            </a:pPr>
            <a:r>
              <a:rPr lang="en-US" sz="1350" dirty="0">
                <a:solidFill>
                  <a:srgbClr val="1D1D1B">
                    <a:alpha val="72000"/>
                  </a:srgbClr>
                </a:solidFill>
                <a:latin typeface="Inter" pitchFamily="34" charset="0"/>
                <a:ea typeface="Inter" pitchFamily="34" charset="-122"/>
                <a:cs typeface="Inter" pitchFamily="34" charset="-120"/>
              </a:rPr>
              <a:t>Energy reduction</a:t>
            </a:r>
            <a:endParaRPr lang="en-US" sz="1350" dirty="0"/>
          </a:p>
        </p:txBody>
      </p:sp>
      <p:sp>
        <p:nvSpPr>
          <p:cNvPr id="17" name="Shape 14"/>
          <p:cNvSpPr/>
          <p:nvPr/>
        </p:nvSpPr>
        <p:spPr>
          <a:xfrm>
            <a:off x="14746263" y="5729660"/>
            <a:ext cx="2436837" cy="1279178"/>
          </a:xfrm>
          <a:prstGeom prst="roundRect">
            <a:avLst>
              <a:gd name="adj" fmla="val 8935"/>
            </a:avLst>
          </a:prstGeom>
          <a:solidFill>
            <a:srgbClr val="EAE8E0"/>
          </a:solidFill>
          <a:ln/>
        </p:spPr>
      </p:sp>
      <p:sp>
        <p:nvSpPr>
          <p:cNvPr id="18" name="Text 15"/>
          <p:cNvSpPr/>
          <p:nvPr/>
        </p:nvSpPr>
        <p:spPr>
          <a:xfrm>
            <a:off x="14974863" y="5977310"/>
            <a:ext cx="2177601" cy="495300"/>
          </a:xfrm>
          <a:prstGeom prst="rect">
            <a:avLst/>
          </a:prstGeom>
          <a:noFill/>
          <a:ln/>
        </p:spPr>
        <p:txBody>
          <a:bodyPr wrap="square" lIns="25400" tIns="25400" rIns="25400" bIns="25400" rtlCol="0" anchor="t">
            <a:normAutofit/>
          </a:bodyPr>
          <a:lstStyle/>
          <a:p>
            <a:pPr algn="l" indent="0" marL="0">
              <a:lnSpc>
                <a:spcPct val="82759"/>
              </a:lnSpc>
              <a:buNone/>
            </a:pPr>
            <a:r>
              <a:rPr lang="en-US" sz="3600" b="1" spc="-72" kern="0" dirty="0">
                <a:solidFill>
                  <a:srgbClr val="00A676"/>
                </a:solidFill>
                <a:latin typeface="Inter" pitchFamily="34" charset="0"/>
                <a:ea typeface="Inter" pitchFamily="34" charset="-122"/>
                <a:cs typeface="Inter" pitchFamily="34" charset="-120"/>
              </a:rPr>
              <a:t>143%</a:t>
            </a:r>
            <a:endParaRPr lang="en-US" sz="3600" dirty="0"/>
          </a:p>
        </p:txBody>
      </p:sp>
      <p:sp>
        <p:nvSpPr>
          <p:cNvPr id="19" name="Text 16"/>
          <p:cNvSpPr/>
          <p:nvPr/>
        </p:nvSpPr>
        <p:spPr>
          <a:xfrm>
            <a:off x="14974863" y="6529760"/>
            <a:ext cx="2177601" cy="269528"/>
          </a:xfrm>
          <a:prstGeom prst="rect">
            <a:avLst/>
          </a:prstGeom>
          <a:noFill/>
          <a:ln/>
        </p:spPr>
        <p:txBody>
          <a:bodyPr wrap="square" lIns="25400" tIns="25400" rIns="25400" bIns="25400" rtlCol="0" anchor="t">
            <a:normAutofit/>
          </a:bodyPr>
          <a:lstStyle/>
          <a:p>
            <a:pPr algn="l" indent="0" marL="0">
              <a:lnSpc>
                <a:spcPct val="110455"/>
              </a:lnSpc>
              <a:buNone/>
            </a:pPr>
            <a:r>
              <a:rPr lang="en-US" sz="1350" dirty="0">
                <a:solidFill>
                  <a:srgbClr val="1D1D1B">
                    <a:alpha val="72000"/>
                  </a:srgbClr>
                </a:solidFill>
                <a:latin typeface="Inter" pitchFamily="34" charset="0"/>
                <a:ea typeface="Inter" pitchFamily="34" charset="-122"/>
                <a:cs typeface="Inter" pitchFamily="34" charset="-120"/>
              </a:rPr>
              <a:t>Increased capacity</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4362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alphaModFix amt="50000"/>
          </a:blip>
          <a:stretch>
            <a:fillRect/>
          </a:stretch>
        </p:blipFill>
        <p:spPr>
          <a:xfrm>
            <a:off x="12534900" y="5310336"/>
            <a:ext cx="4572000" cy="1171277"/>
          </a:xfrm>
          <a:prstGeom prst="rect">
            <a:avLst/>
          </a:prstGeom>
        </p:spPr>
      </p:pic>
      <p:sp>
        <p:nvSpPr>
          <p:cNvPr id="3" name="Text 0"/>
          <p:cNvSpPr/>
          <p:nvPr/>
        </p:nvSpPr>
        <p:spPr>
          <a:xfrm>
            <a:off x="1104900" y="800100"/>
            <a:ext cx="1526195" cy="209550"/>
          </a:xfrm>
          <a:prstGeom prst="rect">
            <a:avLst/>
          </a:prstGeom>
          <a:noFill/>
          <a:ln/>
        </p:spPr>
        <p:txBody>
          <a:bodyPr wrap="square" lIns="25400" tIns="25400" rIns="25400" bIns="25400" rtlCol="0" anchor="t">
            <a:normAutofit/>
          </a:bodyPr>
          <a:lstStyle/>
          <a:p>
            <a:pPr algn="l" indent="0" marL="0">
              <a:buNone/>
            </a:pPr>
            <a:r>
              <a:rPr lang="en-US" sz="1125" b="1" spc="293" kern="0" dirty="0">
                <a:solidFill>
                  <a:srgbClr val="00A676"/>
                </a:solidFill>
                <a:latin typeface="Inter" pitchFamily="34" charset="0"/>
                <a:ea typeface="Inter" pitchFamily="34" charset="-122"/>
                <a:cs typeface="Inter" pitchFamily="34" charset="-120"/>
              </a:rPr>
              <a:t>GET STARTED</a:t>
            </a:r>
            <a:endParaRPr lang="en-US" sz="1125" dirty="0"/>
          </a:p>
        </p:txBody>
      </p:sp>
      <p:pic>
        <p:nvPicPr>
          <p:cNvPr id="4" name="Image 1" descr="preencoded.png">    </p:cNvPr>
          <p:cNvPicPr>
            <a:picLocks noChangeAspect="1"/>
          </p:cNvPicPr>
          <p:nvPr/>
        </p:nvPicPr>
        <p:blipFill>
          <a:blip r:embed="rId2">
            <a:alphaModFix amt="95000"/>
          </a:blip>
          <a:stretch>
            <a:fillRect/>
          </a:stretch>
        </p:blipFill>
        <p:spPr>
          <a:xfrm>
            <a:off x="15689535" y="800100"/>
            <a:ext cx="1493565" cy="742950"/>
          </a:xfrm>
          <a:prstGeom prst="rect">
            <a:avLst/>
          </a:prstGeom>
        </p:spPr>
      </p:pic>
      <p:sp>
        <p:nvSpPr>
          <p:cNvPr id="5" name="Text 1"/>
          <p:cNvSpPr/>
          <p:nvPr/>
        </p:nvSpPr>
        <p:spPr>
          <a:xfrm>
            <a:off x="1104900" y="3085281"/>
            <a:ext cx="13735050" cy="1939975"/>
          </a:xfrm>
          <a:prstGeom prst="rect">
            <a:avLst/>
          </a:prstGeom>
          <a:noFill/>
          <a:ln/>
        </p:spPr>
        <p:txBody>
          <a:bodyPr wrap="square" lIns="25400" tIns="25400" rIns="25400" bIns="25400" rtlCol="0" anchor="t">
            <a:normAutofit/>
          </a:bodyPr>
          <a:lstStyle/>
          <a:p>
            <a:pPr algn="l" indent="0" marL="0">
              <a:lnSpc>
                <a:spcPct val="79238"/>
              </a:lnSpc>
              <a:buNone/>
            </a:pPr>
            <a:r>
              <a:rPr lang="en-US" sz="7800" b="1" spc="-195" kern="0" dirty="0">
                <a:solidFill>
                  <a:srgbClr val="F4F2EC"/>
                </a:solidFill>
                <a:latin typeface="Inter" pitchFamily="34" charset="0"/>
                <a:ea typeface="Inter" pitchFamily="34" charset="-122"/>
                <a:cs typeface="Inter" pitchFamily="34" charset="-120"/>
              </a:rPr>
              <a:t>Make it right the </a:t>
            </a:r>
            <a:pPr algn="l" indent="0" marL="0">
              <a:lnSpc>
                <a:spcPct val="79238"/>
              </a:lnSpc>
              <a:buNone/>
            </a:pPr>
            <a:r>
              <a:rPr lang="en-US" sz="7800" b="1" u="heavy" spc="-195" kern="0" dirty="0">
                <a:solidFill>
                  <a:srgbClr val="00A676"/>
                </a:solidFill>
                <a:latin typeface="Inter" pitchFamily="34" charset="0"/>
                <a:ea typeface="Inter" pitchFamily="34" charset="-122"/>
                <a:cs typeface="Inter" pitchFamily="34" charset="-120"/>
              </a:rPr>
              <a:t>first time.</a:t>
            </a:r>
            <a:endParaRPr lang="en-US" sz="7800" dirty="0"/>
          </a:p>
        </p:txBody>
      </p:sp>
      <p:sp>
        <p:nvSpPr>
          <p:cNvPr id="6" name="Text 2"/>
          <p:cNvSpPr/>
          <p:nvPr/>
        </p:nvSpPr>
        <p:spPr>
          <a:xfrm>
            <a:off x="1104900" y="5311006"/>
            <a:ext cx="9025890" cy="809625"/>
          </a:xfrm>
          <a:prstGeom prst="rect">
            <a:avLst/>
          </a:prstGeom>
          <a:noFill/>
          <a:ln/>
        </p:spPr>
        <p:txBody>
          <a:bodyPr wrap="square" lIns="25400" tIns="25400" rIns="25400" bIns="25400" rtlCol="0" anchor="t">
            <a:normAutofit/>
          </a:bodyPr>
          <a:lstStyle/>
          <a:p>
            <a:pPr algn="l" indent="0" marL="0">
              <a:lnSpc>
                <a:spcPct val="124615"/>
              </a:lnSpc>
              <a:buNone/>
            </a:pPr>
            <a:r>
              <a:rPr lang="en-US" sz="2025" dirty="0">
                <a:solidFill>
                  <a:srgbClr val="F4F2EC">
                    <a:alpha val="72000"/>
                  </a:srgbClr>
                </a:solidFill>
                <a:latin typeface="Inter" pitchFamily="34" charset="0"/>
                <a:ea typeface="Inter" pitchFamily="34" charset="-122"/>
                <a:cs typeface="Inter" pitchFamily="34" charset="-120"/>
              </a:rPr>
              <a:t>Bring us the hardware spend you are about to make. We will put measured evidence under it, and tell you what the data says.</a:t>
            </a:r>
            <a:endParaRPr lang="en-US" sz="2025" dirty="0"/>
          </a:p>
        </p:txBody>
      </p:sp>
      <p:sp>
        <p:nvSpPr>
          <p:cNvPr id="7" name="Shape 3"/>
          <p:cNvSpPr/>
          <p:nvPr/>
        </p:nvSpPr>
        <p:spPr>
          <a:xfrm>
            <a:off x="1104900" y="6539731"/>
            <a:ext cx="2274243" cy="719138"/>
          </a:xfrm>
          <a:prstGeom prst="roundRect">
            <a:avLst>
              <a:gd name="adj" fmla="val 50000"/>
            </a:avLst>
          </a:prstGeom>
          <a:solidFill>
            <a:srgbClr val="00A676"/>
          </a:solidFill>
          <a:ln/>
        </p:spPr>
      </p:sp>
      <p:sp>
        <p:nvSpPr>
          <p:cNvPr id="8" name="Text 4"/>
          <p:cNvSpPr/>
          <p:nvPr/>
        </p:nvSpPr>
        <p:spPr>
          <a:xfrm>
            <a:off x="1524000" y="6749281"/>
            <a:ext cx="1512243" cy="338138"/>
          </a:xfrm>
          <a:prstGeom prst="rect">
            <a:avLst/>
          </a:prstGeom>
          <a:noFill/>
          <a:ln/>
        </p:spPr>
        <p:txBody>
          <a:bodyPr wrap="square" lIns="25400" tIns="25400" rIns="25400" bIns="25400" rtlCol="0" anchor="t">
            <a:normAutofit/>
          </a:bodyPr>
          <a:lstStyle/>
          <a:p>
            <a:pPr algn="l" indent="0" marL="0">
              <a:buNone/>
            </a:pPr>
            <a:r>
              <a:rPr lang="en-US" sz="1950" b="1" spc="-19" kern="0" dirty="0">
                <a:solidFill>
                  <a:srgbClr val="0D241C"/>
                </a:solidFill>
                <a:latin typeface="Inter" pitchFamily="34" charset="0"/>
                <a:ea typeface="Inter" pitchFamily="34" charset="-122"/>
                <a:cs typeface="Inter" pitchFamily="34" charset="-120"/>
              </a:rPr>
              <a:t>Let's Talk →</a:t>
            </a:r>
            <a:endParaRPr lang="en-US" sz="1950" dirty="0"/>
          </a:p>
        </p:txBody>
      </p:sp>
      <p:sp>
        <p:nvSpPr>
          <p:cNvPr id="9" name="Text 5"/>
          <p:cNvSpPr/>
          <p:nvPr/>
        </p:nvSpPr>
        <p:spPr>
          <a:xfrm>
            <a:off x="3722043" y="6758806"/>
            <a:ext cx="2857738" cy="319088"/>
          </a:xfrm>
          <a:prstGeom prst="rect">
            <a:avLst/>
          </a:prstGeom>
          <a:noFill/>
          <a:ln/>
        </p:spPr>
        <p:txBody>
          <a:bodyPr wrap="square" lIns="25400" tIns="25400" rIns="25400" bIns="25400" rtlCol="0" anchor="t">
            <a:normAutofit/>
          </a:bodyPr>
          <a:lstStyle/>
          <a:p>
            <a:pPr algn="l" indent="0" marL="0">
              <a:buNone/>
            </a:pPr>
            <a:r>
              <a:rPr lang="en-US" sz="1800" b="1" dirty="0">
                <a:solidFill>
                  <a:srgbClr val="F4F2EC">
                    <a:alpha val="85000"/>
                  </a:srgbClr>
                </a:solidFill>
                <a:latin typeface="Inter" pitchFamily="34" charset="0"/>
                <a:ea typeface="Inter" pitchFamily="34" charset="-122"/>
                <a:cs typeface="Inter" pitchFamily="34" charset="-120"/>
              </a:rPr>
              <a:t>interactdc.com/contact</a:t>
            </a:r>
            <a:endParaRPr lang="en-US" sz="1800" dirty="0"/>
          </a:p>
        </p:txBody>
      </p:sp>
      <p:sp>
        <p:nvSpPr>
          <p:cNvPr id="10" name="Shape 6"/>
          <p:cNvSpPr/>
          <p:nvPr/>
        </p:nvSpPr>
        <p:spPr>
          <a:xfrm>
            <a:off x="1104900" y="8801100"/>
            <a:ext cx="16078200" cy="9525"/>
          </a:xfrm>
          <a:prstGeom prst="rect">
            <a:avLst/>
          </a:prstGeom>
          <a:solidFill>
            <a:srgbClr val="F4F2EC">
              <a:alpha val="18000"/>
            </a:srgbClr>
          </a:solidFill>
          <a:ln/>
        </p:spPr>
      </p:sp>
      <p:sp>
        <p:nvSpPr>
          <p:cNvPr id="11" name="Text 7"/>
          <p:cNvSpPr/>
          <p:nvPr/>
        </p:nvSpPr>
        <p:spPr>
          <a:xfrm>
            <a:off x="1104900" y="9096375"/>
            <a:ext cx="1467914" cy="428625"/>
          </a:xfrm>
          <a:prstGeom prst="rect">
            <a:avLst/>
          </a:prstGeom>
          <a:noFill/>
          <a:ln/>
        </p:spPr>
        <p:txBody>
          <a:bodyPr wrap="square" lIns="25400" tIns="25400" rIns="25400" bIns="25400" rtlCol="0" anchor="t">
            <a:normAutofit/>
          </a:bodyPr>
          <a:lstStyle/>
          <a:p>
            <a:pPr algn="l" indent="0" marL="0">
              <a:buNone/>
            </a:pPr>
            <a:r>
              <a:rPr lang="en-US" sz="2550" b="1" spc="-25" kern="0" dirty="0">
                <a:solidFill>
                  <a:srgbClr val="F4F2EC"/>
                </a:solidFill>
                <a:latin typeface="Inter" pitchFamily="34" charset="0"/>
                <a:ea typeface="Inter" pitchFamily="34" charset="-122"/>
                <a:cs typeface="Inter" pitchFamily="34" charset="-120"/>
              </a:rPr>
              <a:t>interact</a:t>
            </a:r>
            <a:pPr algn="l" indent="0" marL="0">
              <a:buNone/>
            </a:pPr>
            <a:r>
              <a:rPr lang="en-US" sz="2550" b="1" spc="-25" kern="0" dirty="0">
                <a:solidFill>
                  <a:srgbClr val="00A676"/>
                </a:solidFill>
                <a:latin typeface="Inter" pitchFamily="34" charset="0"/>
                <a:ea typeface="Inter" pitchFamily="34" charset="-122"/>
                <a:cs typeface="Inter" pitchFamily="34" charset="-120"/>
              </a:rPr>
              <a:t>.</a:t>
            </a:r>
            <a:endParaRPr lang="en-US" sz="2550" dirty="0"/>
          </a:p>
        </p:txBody>
      </p:sp>
      <p:sp>
        <p:nvSpPr>
          <p:cNvPr id="12" name="Text 8"/>
          <p:cNvSpPr/>
          <p:nvPr/>
        </p:nvSpPr>
        <p:spPr>
          <a:xfrm>
            <a:off x="13442677" y="9163050"/>
            <a:ext cx="4114465" cy="295275"/>
          </a:xfrm>
          <a:prstGeom prst="rect">
            <a:avLst/>
          </a:prstGeom>
          <a:noFill/>
          <a:ln/>
        </p:spPr>
        <p:txBody>
          <a:bodyPr wrap="square" lIns="25400" tIns="25400" rIns="25400" bIns="25400" rtlCol="0" anchor="t">
            <a:normAutofit/>
          </a:bodyPr>
          <a:lstStyle/>
          <a:p>
            <a:pPr algn="l" indent="0" marL="0">
              <a:buNone/>
            </a:pPr>
            <a:r>
              <a:rPr lang="en-US" sz="1650" b="1" spc="17" kern="0" dirty="0">
                <a:solidFill>
                  <a:srgbClr val="F4F2EC">
                    <a:alpha val="80000"/>
                  </a:srgbClr>
                </a:solidFill>
                <a:latin typeface="Inter" pitchFamily="34" charset="0"/>
                <a:ea typeface="Inter" pitchFamily="34" charset="-122"/>
                <a:cs typeface="Inter" pitchFamily="34" charset="-120"/>
              </a:rPr>
              <a:t>Buy &amp; change better. </a:t>
            </a:r>
            <a:pPr algn="l" indent="0" marL="0">
              <a:buNone/>
            </a:pPr>
            <a:r>
              <a:rPr lang="en-US" sz="1650" b="1" u="heavy" spc="17" kern="0" dirty="0">
                <a:solidFill>
                  <a:srgbClr val="00A676"/>
                </a:solidFill>
                <a:latin typeface="Inter" pitchFamily="34" charset="0"/>
                <a:ea typeface="Inter" pitchFamily="34" charset="-122"/>
                <a:cs typeface="Inter" pitchFamily="34" charset="-120"/>
              </a:rPr>
              <a:t>With evidence.</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2026-07-29T09:58:38Z</dcterms:created>
  <dcterms:modified xsi:type="dcterms:W3CDTF">2026-07-29T09:58:38Z</dcterms:modified>
</cp:coreProperties>
</file>